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Lst>
  <p:notesMasterIdLst>
    <p:notesMasterId r:id="rId22"/>
  </p:notesMasterIdLst>
  <p:handoutMasterIdLst>
    <p:handoutMasterId r:id="rId23"/>
  </p:handoutMasterIdLst>
  <p:sldIdLst>
    <p:sldId id="366" r:id="rId6"/>
    <p:sldId id="363" r:id="rId7"/>
    <p:sldId id="364" r:id="rId8"/>
    <p:sldId id="365" r:id="rId9"/>
    <p:sldId id="373" r:id="rId10"/>
    <p:sldId id="382" r:id="rId11"/>
    <p:sldId id="385" r:id="rId12"/>
    <p:sldId id="371" r:id="rId13"/>
    <p:sldId id="333" r:id="rId14"/>
    <p:sldId id="381" r:id="rId15"/>
    <p:sldId id="380" r:id="rId16"/>
    <p:sldId id="362" r:id="rId17"/>
    <p:sldId id="361" r:id="rId18"/>
    <p:sldId id="367" r:id="rId19"/>
    <p:sldId id="370" r:id="rId20"/>
    <p:sldId id="369"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15:clr>
            <a:srgbClr val="A4A3A4"/>
          </p15:clr>
        </p15:guide>
        <p15:guide id="2" pos="5759">
          <p15:clr>
            <a:srgbClr val="A4A3A4"/>
          </p15:clr>
        </p15:guide>
        <p15:guide id="3" orient="horz" pos="431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amer, Mark A." initials="KMA" lastIdx="3" clrIdx="0">
    <p:extLst/>
  </p:cmAuthor>
  <p:cmAuthor id="2" name="Andre Quina"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A8C"/>
    <a:srgbClr val="336699"/>
    <a:srgbClr val="25496A"/>
    <a:srgbClr val="1E4265"/>
    <a:srgbClr val="DCDCDC"/>
    <a:srgbClr val="F2F2F2"/>
    <a:srgbClr val="1E4161"/>
    <a:srgbClr val="3F5E7E"/>
    <a:srgbClr val="1C4369"/>
    <a:srgbClr val="AD07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87" autoAdjust="0"/>
  </p:normalViewPr>
  <p:slideViewPr>
    <p:cSldViewPr snapToGrid="0">
      <p:cViewPr varScale="1">
        <p:scale>
          <a:sx n="95" d="100"/>
          <a:sy n="95" d="100"/>
        </p:scale>
        <p:origin x="-1488" y="-120"/>
      </p:cViewPr>
      <p:guideLst>
        <p:guide orient="horz"/>
        <p:guide orient="horz" pos="4319"/>
        <p:guide pos="5759"/>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4" d="100"/>
          <a:sy n="74" d="100"/>
        </p:scale>
        <p:origin x="-1330"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DC58A4-1F39-4E10-B40C-ECB2E4998083}" type="datetimeFigureOut">
              <a:rPr lang="en-US" smtClean="0"/>
              <a:t>4/5/17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BFFE62-8B6F-4B6C-87A1-15BE8E6B70A8}" type="slidenum">
              <a:rPr lang="en-US" smtClean="0"/>
              <a:t>‹#›</a:t>
            </a:fld>
            <a:endParaRPr lang="en-US"/>
          </a:p>
        </p:txBody>
      </p:sp>
    </p:spTree>
    <p:extLst>
      <p:ext uri="{BB962C8B-B14F-4D97-AF65-F5344CB8AC3E}">
        <p14:creationId xmlns:p14="http://schemas.microsoft.com/office/powerpoint/2010/main" val="2416561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BF3212-CA4A-4372-B18F-FDBCACCE5573}" type="datetimeFigureOut">
              <a:rPr lang="en-US" smtClean="0"/>
              <a:t>4/5/17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CCDFB8-CE1E-4CEA-A9A7-0392F69410F3}" type="slidenum">
              <a:rPr lang="en-US" smtClean="0"/>
              <a:t>‹#›</a:t>
            </a:fld>
            <a:endParaRPr lang="en-US"/>
          </a:p>
        </p:txBody>
      </p:sp>
    </p:spTree>
    <p:extLst>
      <p:ext uri="{BB962C8B-B14F-4D97-AF65-F5344CB8AC3E}">
        <p14:creationId xmlns:p14="http://schemas.microsoft.com/office/powerpoint/2010/main" val="4054868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5F6FB-E5A3-4648-BD70-CD8965F742C1}" type="slidenum">
              <a:rPr lang="en-US" smtClean="0"/>
              <a:t>1</a:t>
            </a:fld>
            <a:endParaRPr lang="en-US" dirty="0"/>
          </a:p>
        </p:txBody>
      </p:sp>
    </p:spTree>
    <p:extLst>
      <p:ext uri="{BB962C8B-B14F-4D97-AF65-F5344CB8AC3E}">
        <p14:creationId xmlns:p14="http://schemas.microsoft.com/office/powerpoint/2010/main" val="4097017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38" indent="-171438">
              <a:buFont typeface="Arial" panose="020B0604020202020204" pitchFamily="34" charset="0"/>
              <a:buChar char="•"/>
            </a:pPr>
            <a:r>
              <a:rPr lang="en-US" dirty="0"/>
              <a:t>MITRE is</a:t>
            </a:r>
            <a:r>
              <a:rPr lang="en-US" baseline="0" dirty="0"/>
              <a:t> a not-for-profit company chartered in 1958 to work solely in the public interest.</a:t>
            </a:r>
          </a:p>
          <a:p>
            <a:pPr marL="171438" indent="-171438">
              <a:buFont typeface="Arial" panose="020B0604020202020204" pitchFamily="34" charset="0"/>
              <a:buChar char="•"/>
            </a:pPr>
            <a:r>
              <a:rPr lang="en-US" dirty="0"/>
              <a:t>Among a number of companies</a:t>
            </a:r>
            <a:r>
              <a:rPr lang="en-US" baseline="0" dirty="0"/>
              <a:t> established in the late 1940s and 1950s to bring public sector resources in science and technology to work for govt. in an independent, conflict-free environment.</a:t>
            </a:r>
          </a:p>
          <a:p>
            <a:pPr marL="171438" indent="-171438">
              <a:buFont typeface="Arial" panose="020B0604020202020204" pitchFamily="34" charset="0"/>
              <a:buChar char="•"/>
            </a:pPr>
            <a:r>
              <a:rPr lang="en-US" baseline="0" dirty="0"/>
              <a:t>This led to the establishment of an ecosystem of federal research centers.</a:t>
            </a:r>
          </a:p>
          <a:p>
            <a:pPr marL="171438" indent="-171438">
              <a:buFont typeface="Arial" panose="020B0604020202020204" pitchFamily="34" charset="0"/>
              <a:buChar char="•"/>
            </a:pPr>
            <a:r>
              <a:rPr lang="en-US" baseline="0" dirty="0"/>
              <a:t>RAND, the Lincoln Lab, Aerospace, and the National Labs are among the 40 federally funded research and development centers that exist today.</a:t>
            </a:r>
          </a:p>
          <a:p>
            <a:pPr marL="171438" indent="-171438">
              <a:buFont typeface="Arial" panose="020B0604020202020204" pitchFamily="34" charset="0"/>
              <a:buChar char="•"/>
            </a:pPr>
            <a:r>
              <a:rPr lang="en-US" baseline="0" dirty="0"/>
              <a:t>At present, MITRE </a:t>
            </a:r>
            <a:r>
              <a:rPr lang="en-US" u="sng" baseline="0" dirty="0"/>
              <a:t>only</a:t>
            </a:r>
            <a:r>
              <a:rPr lang="en-US" baseline="0" dirty="0"/>
              <a:t> operates federally funded research and development centers.</a:t>
            </a:r>
          </a:p>
          <a:p>
            <a:endParaRPr lang="en-US" baseline="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2</a:t>
            </a:fld>
            <a:endParaRPr lang="en-US" dirty="0"/>
          </a:p>
        </p:txBody>
      </p:sp>
    </p:spTree>
    <p:extLst>
      <p:ext uri="{BB962C8B-B14F-4D97-AF65-F5344CB8AC3E}">
        <p14:creationId xmlns:p14="http://schemas.microsoft.com/office/powerpoint/2010/main" val="225938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r>
              <a:rPr lang="en-US" baseline="0" dirty="0"/>
              <a:t> we operate seven FFRDCs. This puts MITRE in a unique position to serve as a bridge among agencies, facilitating collaboration and sharing common solutions broadly.</a:t>
            </a:r>
          </a:p>
          <a:p>
            <a:endParaRPr lang="en-US" baseline="0" dirty="0"/>
          </a:p>
          <a:p>
            <a:r>
              <a:rPr lang="en-US" b="1" baseline="0" dirty="0"/>
              <a:t>National Security Engineering Center</a:t>
            </a:r>
          </a:p>
          <a:p>
            <a:r>
              <a:rPr lang="en-US" baseline="0" dirty="0"/>
              <a:t>NSEC helps the government make choices based on objective technical assessments, mission requirements, and budgetary constraints. We also transfer the prototypes or system improvements that our own staff develops either directly to our sponsors or to commercial companies for production.</a:t>
            </a:r>
          </a:p>
          <a:p>
            <a:endParaRPr lang="en-US" baseline="0" dirty="0"/>
          </a:p>
          <a:p>
            <a:r>
              <a:rPr lang="en-US" b="1" baseline="0" dirty="0"/>
              <a:t>Center for Advanced Aviation System Development</a:t>
            </a:r>
          </a:p>
          <a:p>
            <a:r>
              <a:rPr lang="en-US" baseline="0" dirty="0"/>
              <a:t>CAASD provides the FAA with advanced technical capabilities in systems engineering, mathematics, and computer science. We also apply in-depth domain knowledge in air traffic management and airspace user operations relevant to the National Airspace System (NAS) as well as international aviation. </a:t>
            </a:r>
          </a:p>
          <a:p>
            <a:endParaRPr lang="en-US" baseline="0" dirty="0"/>
          </a:p>
          <a:p>
            <a:r>
              <a:rPr lang="en-US" b="1" baseline="0" dirty="0"/>
              <a:t>Center for Enterprise Modernization</a:t>
            </a:r>
          </a:p>
          <a:p>
            <a:r>
              <a:rPr lang="en-US" dirty="0"/>
              <a:t>CEM, sponsored by the Internal Revenue Service and co-sponsored by the Department of Veterans Affairs, takes on the challenge of reshaping and modernizing the technology infrastructure as well as mission-critical business and management functions of civilian federal government agencies. </a:t>
            </a:r>
          </a:p>
          <a:p>
            <a:endParaRPr lang="en-US" b="1" baseline="0" dirty="0"/>
          </a:p>
          <a:p>
            <a:r>
              <a:rPr lang="en-US" b="1" baseline="0" dirty="0"/>
              <a:t>Homeland Security Systems Engineering and Development Institute</a:t>
            </a:r>
          </a:p>
          <a:p>
            <a:r>
              <a:rPr lang="en-US" baseline="0" dirty="0"/>
              <a:t>HS SEDI helps the Department of Homeland Security improve its performance in critical functions, such as acquisition processes, risk and program management, information technology engineering, and decision-making capabilities. </a:t>
            </a:r>
          </a:p>
          <a:p>
            <a:endParaRPr lang="en-US" baseline="0" dirty="0"/>
          </a:p>
          <a:p>
            <a:r>
              <a:rPr lang="en-US" b="1" baseline="0" dirty="0"/>
              <a:t>Judiciary Engineering and Modernization Center</a:t>
            </a:r>
          </a:p>
          <a:p>
            <a:r>
              <a:rPr lang="en-US" baseline="0" dirty="0"/>
              <a:t>JEMC provides objective assessments of the technical challenges the judiciary faces, analyzing the impact and risks of both available and emerging systems.</a:t>
            </a:r>
          </a:p>
          <a:p>
            <a:endParaRPr lang="en-US" baseline="0" dirty="0"/>
          </a:p>
          <a:p>
            <a:pPr defTabSz="914334"/>
            <a:r>
              <a:rPr lang="en-US" b="1" dirty="0">
                <a:solidFill>
                  <a:prstClr val="black"/>
                </a:solidFill>
              </a:rPr>
              <a:t>CMS Alliance to Modernize Healthcare</a:t>
            </a:r>
          </a:p>
          <a:p>
            <a:pPr defTabSz="914334"/>
            <a:r>
              <a:rPr lang="en-US" dirty="0">
                <a:solidFill>
                  <a:prstClr val="black"/>
                </a:solidFill>
              </a:rPr>
              <a:t>CAMH works across the health community on a range of business, policy, technology, and operational challenges.</a:t>
            </a:r>
          </a:p>
          <a:p>
            <a:pPr defTabSz="914334"/>
            <a:endParaRPr lang="en-US" dirty="0">
              <a:solidFill>
                <a:prstClr val="black"/>
              </a:solidFill>
            </a:endParaRPr>
          </a:p>
          <a:p>
            <a:pPr defTabSz="914334"/>
            <a:r>
              <a:rPr lang="en-US" b="1" dirty="0">
                <a:solidFill>
                  <a:prstClr val="black"/>
                </a:solidFill>
              </a:rPr>
              <a:t>National Cybersecurity</a:t>
            </a:r>
            <a:r>
              <a:rPr lang="en-US" b="1" baseline="0" dirty="0">
                <a:solidFill>
                  <a:prstClr val="black"/>
                </a:solidFill>
              </a:rPr>
              <a:t> Center of Excellence</a:t>
            </a:r>
          </a:p>
          <a:p>
            <a:pPr defTabSz="914334"/>
            <a:r>
              <a:rPr lang="en-US" dirty="0">
                <a:solidFill>
                  <a:prstClr val="black"/>
                </a:solidFill>
              </a:rPr>
              <a:t>The National Cybersecurity Center of Excellence is the first FFRDC solely</a:t>
            </a:r>
            <a:r>
              <a:rPr lang="en-US" baseline="0" dirty="0">
                <a:solidFill>
                  <a:prstClr val="black"/>
                </a:solidFill>
              </a:rPr>
              <a:t> dedicated to enhancing the security of the nation’s information systems. </a:t>
            </a:r>
            <a:endParaRPr lang="en-US" dirty="0">
              <a:solidFill>
                <a:prstClr val="black"/>
              </a:solidFill>
            </a:endParaRPr>
          </a:p>
        </p:txBody>
      </p:sp>
      <p:sp>
        <p:nvSpPr>
          <p:cNvPr id="4" name="Slide Number Placeholder 3"/>
          <p:cNvSpPr>
            <a:spLocks noGrp="1"/>
          </p:cNvSpPr>
          <p:nvPr>
            <p:ph type="sldNum" sz="quarter" idx="10"/>
          </p:nvPr>
        </p:nvSpPr>
        <p:spPr/>
        <p:txBody>
          <a:bodyPr/>
          <a:lstStyle/>
          <a:p>
            <a:fld id="{6FCCDFB8-CE1E-4CEA-A9A7-0392F69410F3}" type="slidenum">
              <a:rPr lang="en-US" smtClean="0"/>
              <a:t>3</a:t>
            </a:fld>
            <a:endParaRPr lang="en-US"/>
          </a:p>
        </p:txBody>
      </p:sp>
    </p:spTree>
    <p:extLst>
      <p:ext uri="{BB962C8B-B14F-4D97-AF65-F5344CB8AC3E}">
        <p14:creationId xmlns:p14="http://schemas.microsoft.com/office/powerpoint/2010/main" val="193371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Total number of employees – 7,300</a:t>
            </a:r>
          </a:p>
          <a:p>
            <a:r>
              <a:rPr lang="en-US" dirty="0"/>
              <a:t>·         Average years of experience – 25</a:t>
            </a:r>
          </a:p>
          <a:p>
            <a:r>
              <a:rPr lang="en-US" dirty="0"/>
              <a:t>·         Average tenure with MITRE – 12</a:t>
            </a:r>
          </a:p>
          <a:p>
            <a:r>
              <a:rPr lang="en-US" dirty="0"/>
              <a:t>·         Percentage of employees with advanced degrees – 67% with masters degrees; 12% with doctorates</a:t>
            </a:r>
          </a:p>
          <a:p>
            <a:r>
              <a:rPr lang="en-US" dirty="0"/>
              <a:t> </a:t>
            </a:r>
          </a:p>
          <a:p>
            <a:endParaRPr lang="en-US" dirty="0"/>
          </a:p>
        </p:txBody>
      </p:sp>
      <p:sp>
        <p:nvSpPr>
          <p:cNvPr id="4" name="Slide Number Placeholder 3"/>
          <p:cNvSpPr>
            <a:spLocks noGrp="1"/>
          </p:cNvSpPr>
          <p:nvPr>
            <p:ph type="sldNum" sz="quarter" idx="10"/>
          </p:nvPr>
        </p:nvSpPr>
        <p:spPr/>
        <p:txBody>
          <a:bodyPr/>
          <a:lstStyle/>
          <a:p>
            <a:fld id="{6FCCDFB8-CE1E-4CEA-A9A7-0392F69410F3}" type="slidenum">
              <a:rPr lang="en-US" smtClean="0"/>
              <a:t>4</a:t>
            </a:fld>
            <a:endParaRPr lang="en-US" dirty="0"/>
          </a:p>
        </p:txBody>
      </p:sp>
    </p:spTree>
    <p:extLst>
      <p:ext uri="{BB962C8B-B14F-4D97-AF65-F5344CB8AC3E}">
        <p14:creationId xmlns:p14="http://schemas.microsoft.com/office/powerpoint/2010/main" val="4052877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twitter.com/" TargetMode="External"/><Relationship Id="rId5"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Text Box 34"/>
          <p:cNvSpPr txBox="1">
            <a:spLocks noChangeArrowheads="1"/>
          </p:cNvSpPr>
          <p:nvPr userDrawn="1"/>
        </p:nvSpPr>
        <p:spPr bwMode="auto">
          <a:xfrm>
            <a:off x="6314380" y="6533104"/>
            <a:ext cx="2550698" cy="215444"/>
          </a:xfrm>
          <a:prstGeom prst="rect">
            <a:avLst/>
          </a:prstGeom>
          <a:noFill/>
          <a:ln w="9525">
            <a:noFill/>
            <a:miter lim="800000"/>
            <a:headEnd/>
            <a:tailEnd/>
          </a:ln>
          <a:effectLst/>
        </p:spPr>
        <p:txBody>
          <a:bodyPr wrap="none">
            <a:spAutoFit/>
          </a:bodyPr>
          <a:lstStyle/>
          <a:p>
            <a:pPr algn="r">
              <a:lnSpc>
                <a:spcPct val="100000"/>
              </a:lnSpc>
              <a:spcAft>
                <a:spcPct val="0"/>
              </a:spcAft>
              <a:buClrTx/>
            </a:pPr>
            <a:r>
              <a:rPr lang="en-US" altLang="en-US" sz="800" b="0" dirty="0">
                <a:solidFill>
                  <a:schemeClr val="tx1">
                    <a:lumMod val="50000"/>
                    <a:lumOff val="50000"/>
                  </a:schemeClr>
                </a:solidFill>
                <a:latin typeface="Arial" pitchFamily="34" charset="0"/>
                <a:cs typeface="Arial" pitchFamily="34" charset="0"/>
              </a:rPr>
              <a:t>© 2017</a:t>
            </a:r>
            <a:r>
              <a:rPr lang="en-US" altLang="en-US" sz="800" b="0" baseline="0" dirty="0">
                <a:solidFill>
                  <a:schemeClr val="tx1">
                    <a:lumMod val="50000"/>
                    <a:lumOff val="50000"/>
                  </a:schemeClr>
                </a:solidFill>
                <a:latin typeface="Arial" pitchFamily="34" charset="0"/>
                <a:cs typeface="Arial" pitchFamily="34" charset="0"/>
              </a:rPr>
              <a:t> </a:t>
            </a:r>
            <a:r>
              <a:rPr lang="en-US" altLang="en-US" sz="800" b="0" dirty="0">
                <a:solidFill>
                  <a:schemeClr val="tx1">
                    <a:lumMod val="50000"/>
                    <a:lumOff val="50000"/>
                  </a:schemeClr>
                </a:solidFill>
                <a:latin typeface="Arial" pitchFamily="34" charset="0"/>
                <a:cs typeface="Arial" pitchFamily="34" charset="0"/>
              </a:rPr>
              <a:t>The MITRE Corporation. All rights reserved.</a:t>
            </a:r>
          </a:p>
        </p:txBody>
      </p:sp>
      <p:sp>
        <p:nvSpPr>
          <p:cNvPr id="8" name="Rectangle 4"/>
          <p:cNvSpPr>
            <a:spLocks noGrp="1" noChangeArrowheads="1"/>
          </p:cNvSpPr>
          <p:nvPr>
            <p:ph type="subTitle" idx="1" hasCustomPrompt="1"/>
          </p:nvPr>
        </p:nvSpPr>
        <p:spPr>
          <a:xfrm>
            <a:off x="783116" y="2568939"/>
            <a:ext cx="4602163" cy="389922"/>
          </a:xfrm>
        </p:spPr>
        <p:txBody>
          <a:bodyPr/>
          <a:lstStyle>
            <a:lvl1pPr marL="0" indent="0">
              <a:buFont typeface="Wingdings" pitchFamily="2" charset="2"/>
              <a:buNone/>
              <a:defRPr b="1" spc="300" baseline="0">
                <a:solidFill>
                  <a:schemeClr val="tx2"/>
                </a:solidFill>
                <a:latin typeface="Arial" pitchFamily="34" charset="0"/>
                <a:cs typeface="Arial" pitchFamily="34" charset="0"/>
              </a:defRPr>
            </a:lvl1pPr>
          </a:lstStyle>
          <a:p>
            <a:r>
              <a:rPr lang="en-US" altLang="en-US" dirty="0"/>
              <a:t>Author</a:t>
            </a:r>
          </a:p>
        </p:txBody>
      </p:sp>
      <p:sp>
        <p:nvSpPr>
          <p:cNvPr id="9" name="Rectangle 9"/>
          <p:cNvSpPr>
            <a:spLocks noGrp="1" noChangeArrowheads="1"/>
          </p:cNvSpPr>
          <p:nvPr>
            <p:ph type="ctrTitle" sz="quarter" hasCustomPrompt="1"/>
          </p:nvPr>
        </p:nvSpPr>
        <p:spPr>
          <a:xfrm>
            <a:off x="757146" y="368932"/>
            <a:ext cx="7246620" cy="1981200"/>
          </a:xfrm>
        </p:spPr>
        <p:txBody>
          <a:bodyPr anchor="b" anchorCtr="0">
            <a:normAutofit/>
          </a:bodyPr>
          <a:lstStyle>
            <a:lvl1pPr algn="l">
              <a:lnSpc>
                <a:spcPts val="4400"/>
              </a:lnSpc>
              <a:defRPr sz="4000" b="1">
                <a:solidFill>
                  <a:schemeClr val="tx2"/>
                </a:solidFill>
                <a:latin typeface="Arial" pitchFamily="34" charset="0"/>
                <a:cs typeface="Arial" pitchFamily="34" charset="0"/>
              </a:defRPr>
            </a:lvl1pPr>
          </a:lstStyle>
          <a:p>
            <a:r>
              <a:rPr lang="en-US" dirty="0"/>
              <a:t>Title here</a:t>
            </a:r>
          </a:p>
        </p:txBody>
      </p:sp>
      <p:sp>
        <p:nvSpPr>
          <p:cNvPr id="10" name="Text Box 27"/>
          <p:cNvSpPr txBox="1">
            <a:spLocks noChangeArrowheads="1"/>
          </p:cNvSpPr>
          <p:nvPr userDrawn="1"/>
        </p:nvSpPr>
        <p:spPr bwMode="auto">
          <a:xfrm>
            <a:off x="740520" y="6507841"/>
            <a:ext cx="1981200" cy="240707"/>
          </a:xfrm>
          <a:prstGeom prst="rect">
            <a:avLst/>
          </a:prstGeom>
          <a:noFill/>
          <a:ln w="9525">
            <a:noFill/>
            <a:miter lim="800000"/>
            <a:headEnd/>
            <a:tailEnd/>
          </a:ln>
          <a:effectLst/>
        </p:spPr>
        <p:txBody>
          <a:bodyPr>
            <a:spAutoFit/>
          </a:bodyPr>
          <a:lstStyle/>
          <a:p>
            <a:pPr algn="l" defTabSz="914400">
              <a:lnSpc>
                <a:spcPts val="1300"/>
              </a:lnSpc>
              <a:spcAft>
                <a:spcPct val="0"/>
              </a:spcAft>
            </a:pPr>
            <a:r>
              <a:rPr lang="en-US" sz="800" b="0">
                <a:solidFill>
                  <a:schemeClr val="tx1">
                    <a:lumMod val="50000"/>
                    <a:lumOff val="50000"/>
                  </a:schemeClr>
                </a:solidFill>
                <a:latin typeface="Arial" pitchFamily="34" charset="0"/>
              </a:rPr>
              <a:t>For internal </a:t>
            </a:r>
            <a:r>
              <a:rPr lang="en-US" sz="800" b="0">
                <a:solidFill>
                  <a:schemeClr val="tx1">
                    <a:lumMod val="50000"/>
                    <a:lumOff val="50000"/>
                  </a:schemeClr>
                </a:solidFill>
                <a:latin typeface="Arial" pitchFamily="34" charset="0"/>
                <a:cs typeface="Arial" pitchFamily="34" charset="0"/>
              </a:rPr>
              <a:t>MITRE</a:t>
            </a:r>
            <a:r>
              <a:rPr lang="en-US" sz="800" b="0">
                <a:solidFill>
                  <a:schemeClr val="tx1">
                    <a:lumMod val="50000"/>
                    <a:lumOff val="50000"/>
                  </a:schemeClr>
                </a:solidFill>
                <a:latin typeface="Arial" pitchFamily="34" charset="0"/>
              </a:rPr>
              <a:t> use</a:t>
            </a:r>
            <a:endParaRPr lang="en-US" sz="800" b="0" dirty="0">
              <a:solidFill>
                <a:schemeClr val="tx1">
                  <a:lumMod val="50000"/>
                  <a:lumOff val="50000"/>
                </a:schemeClr>
              </a:solidFill>
              <a:latin typeface="Arial" pitchFamily="34" charset="0"/>
            </a:endParaRPr>
          </a:p>
        </p:txBody>
      </p:sp>
      <p:sp>
        <p:nvSpPr>
          <p:cNvPr id="12" name="Rectangle 11"/>
          <p:cNvSpPr/>
          <p:nvPr userDrawn="1"/>
        </p:nvSpPr>
        <p:spPr bwMode="auto">
          <a:xfrm>
            <a:off x="0" y="0"/>
            <a:ext cx="407324" cy="2398143"/>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 name="Straight Connector 14"/>
          <p:cNvCxnSpPr/>
          <p:nvPr userDrawn="1"/>
        </p:nvCxnSpPr>
        <p:spPr bwMode="auto">
          <a:xfrm>
            <a:off x="823649" y="2448468"/>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4" name="Rectangle 13"/>
          <p:cNvSpPr/>
          <p:nvPr userDrawn="1"/>
        </p:nvSpPr>
        <p:spPr bwMode="auto">
          <a:xfrm>
            <a:off x="0" y="2510287"/>
            <a:ext cx="407324"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cxnSp>
        <p:nvCxnSpPr>
          <p:cNvPr id="16" name="Straight Connector 15"/>
          <p:cNvCxnSpPr/>
          <p:nvPr userDrawn="1"/>
        </p:nvCxnSpPr>
        <p:spPr bwMode="auto">
          <a:xfrm>
            <a:off x="823649"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0433" y="6250820"/>
            <a:ext cx="670505" cy="24382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09600" y="274638"/>
            <a:ext cx="82296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
        <p:nvSpPr>
          <p:cNvPr id="8" name="Text Placeholder 2"/>
          <p:cNvSpPr>
            <a:spLocks noGrp="1"/>
          </p:cNvSpPr>
          <p:nvPr>
            <p:ph idx="1"/>
          </p:nvPr>
        </p:nvSpPr>
        <p:spPr>
          <a:xfrm>
            <a:off x="609600" y="1447800"/>
            <a:ext cx="82296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dirty="0"/>
              <a:t>Click to edit Master text styles</a:t>
            </a:r>
          </a:p>
        </p:txBody>
      </p:sp>
      <p:sp>
        <p:nvSpPr>
          <p:cNvPr id="9" name="Footer Placeholder 4"/>
          <p:cNvSpPr>
            <a:spLocks noGrp="1"/>
          </p:cNvSpPr>
          <p:nvPr>
            <p:ph type="ftr" sz="quarter" idx="3"/>
          </p:nvPr>
        </p:nvSpPr>
        <p:spPr>
          <a:xfrm>
            <a:off x="620486" y="6594600"/>
            <a:ext cx="5832560" cy="221835"/>
          </a:xfrm>
          <a:prstGeom prst="rect">
            <a:avLst/>
          </a:prstGeom>
        </p:spPr>
        <p:txBody>
          <a:bodyPr vert="horz" lIns="91440" tIns="45720" rIns="91440" bIns="45720" rtlCol="0" anchor="b"/>
          <a:lstStyle>
            <a:lvl1pPr algn="ctr" defTabSz="914400">
              <a:lnSpc>
                <a:spcPts val="1300"/>
              </a:lnSpc>
              <a:spcAft>
                <a:spcPct val="0"/>
              </a:spcAft>
              <a:defRPr sz="800">
                <a:solidFill>
                  <a:schemeClr val="tx1">
                    <a:tint val="75000"/>
                  </a:schemeClr>
                </a:solidFill>
                <a:latin typeface="Arial" pitchFamily="34" charset="0"/>
              </a:defRPr>
            </a:lvl1pPr>
          </a:lstStyle>
          <a:p>
            <a:pPr algn="l"/>
            <a:r>
              <a:rPr lang="en-US" dirty="0">
                <a:solidFill>
                  <a:schemeClr val="tx1">
                    <a:lumMod val="50000"/>
                    <a:lumOff val="50000"/>
                  </a:schemeClr>
                </a:solidFill>
              </a:rPr>
              <a:t>© 2017 The MITRE Corporation. All rights reserved. 	For internal MITRE use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lternate_Title_Slide">
    <p:spTree>
      <p:nvGrpSpPr>
        <p:cNvPr id="1" name=""/>
        <p:cNvGrpSpPr/>
        <p:nvPr/>
      </p:nvGrpSpPr>
      <p:grpSpPr>
        <a:xfrm>
          <a:off x="0" y="0"/>
          <a:ext cx="0" cy="0"/>
          <a:chOff x="0" y="0"/>
          <a:chExt cx="0" cy="0"/>
        </a:xfrm>
      </p:grpSpPr>
      <p:sp>
        <p:nvSpPr>
          <p:cNvPr id="7" name="Text Box 34"/>
          <p:cNvSpPr txBox="1">
            <a:spLocks noChangeArrowheads="1"/>
          </p:cNvSpPr>
          <p:nvPr userDrawn="1"/>
        </p:nvSpPr>
        <p:spPr bwMode="auto">
          <a:xfrm>
            <a:off x="6283922" y="6541093"/>
            <a:ext cx="2581156" cy="215444"/>
          </a:xfrm>
          <a:prstGeom prst="rect">
            <a:avLst/>
          </a:prstGeom>
          <a:noFill/>
          <a:ln w="9525">
            <a:noFill/>
            <a:miter lim="800000"/>
            <a:headEnd/>
            <a:tailEnd/>
          </a:ln>
          <a:effectLst/>
        </p:spPr>
        <p:txBody>
          <a:bodyPr wrap="none">
            <a:spAutoFit/>
          </a:bodyPr>
          <a:lstStyle/>
          <a:p>
            <a:pPr algn="r">
              <a:lnSpc>
                <a:spcPct val="100000"/>
              </a:lnSpc>
              <a:spcAft>
                <a:spcPct val="0"/>
              </a:spcAft>
              <a:buClrTx/>
            </a:pPr>
            <a:r>
              <a:rPr lang="en-US" altLang="en-US" sz="800" b="0" dirty="0">
                <a:solidFill>
                  <a:schemeClr val="tx1">
                    <a:lumMod val="50000"/>
                    <a:lumOff val="50000"/>
                  </a:schemeClr>
                </a:solidFill>
                <a:latin typeface="Arial" pitchFamily="34" charset="0"/>
              </a:rPr>
              <a:t>© 2017</a:t>
            </a:r>
            <a:r>
              <a:rPr lang="en-US" altLang="en-US" sz="800" b="0" baseline="0" dirty="0">
                <a:solidFill>
                  <a:schemeClr val="tx1">
                    <a:lumMod val="50000"/>
                    <a:lumOff val="50000"/>
                  </a:schemeClr>
                </a:solidFill>
                <a:latin typeface="Arial" pitchFamily="34" charset="0"/>
              </a:rPr>
              <a:t> </a:t>
            </a:r>
            <a:r>
              <a:rPr lang="en-US" altLang="en-US" sz="800" b="0" dirty="0">
                <a:solidFill>
                  <a:schemeClr val="tx1">
                    <a:lumMod val="50000"/>
                    <a:lumOff val="50000"/>
                  </a:schemeClr>
                </a:solidFill>
                <a:latin typeface="Arial" pitchFamily="34" charset="0"/>
              </a:rPr>
              <a:t>The MITRE Corporation. All rights reserved.</a:t>
            </a:r>
          </a:p>
        </p:txBody>
      </p:sp>
      <p:sp>
        <p:nvSpPr>
          <p:cNvPr id="8" name="Rectangle 4"/>
          <p:cNvSpPr>
            <a:spLocks noGrp="1" noChangeArrowheads="1"/>
          </p:cNvSpPr>
          <p:nvPr>
            <p:ph type="subTitle" idx="1" hasCustomPrompt="1"/>
          </p:nvPr>
        </p:nvSpPr>
        <p:spPr>
          <a:xfrm>
            <a:off x="783116" y="2568939"/>
            <a:ext cx="4602163" cy="389922"/>
          </a:xfrm>
        </p:spPr>
        <p:txBody>
          <a:bodyPr/>
          <a:lstStyle>
            <a:lvl1pPr marL="0" indent="0">
              <a:buFont typeface="Wingdings" pitchFamily="2" charset="2"/>
              <a:buNone/>
              <a:defRPr b="1" spc="0" baseline="0">
                <a:solidFill>
                  <a:schemeClr val="tx2"/>
                </a:solidFill>
                <a:latin typeface="Arial" pitchFamily="34" charset="0"/>
                <a:cs typeface="Calibri" pitchFamily="34" charset="0"/>
              </a:defRPr>
            </a:lvl1pPr>
          </a:lstStyle>
          <a:p>
            <a:r>
              <a:rPr lang="en-US" altLang="en-US" dirty="0"/>
              <a:t>Author</a:t>
            </a:r>
          </a:p>
        </p:txBody>
      </p:sp>
      <p:sp>
        <p:nvSpPr>
          <p:cNvPr id="9" name="Rectangle 9"/>
          <p:cNvSpPr>
            <a:spLocks noGrp="1" noChangeArrowheads="1"/>
          </p:cNvSpPr>
          <p:nvPr>
            <p:ph type="ctrTitle" sz="quarter" hasCustomPrompt="1"/>
          </p:nvPr>
        </p:nvSpPr>
        <p:spPr>
          <a:xfrm>
            <a:off x="757146" y="368932"/>
            <a:ext cx="7246620" cy="1981200"/>
          </a:xfrm>
        </p:spPr>
        <p:txBody>
          <a:bodyPr anchor="b" anchorCtr="0">
            <a:noAutofit/>
          </a:bodyPr>
          <a:lstStyle>
            <a:lvl1pPr algn="l">
              <a:lnSpc>
                <a:spcPts val="4400"/>
              </a:lnSpc>
              <a:defRPr sz="4000" b="1">
                <a:solidFill>
                  <a:schemeClr val="tx2"/>
                </a:solidFill>
                <a:latin typeface="Arial" pitchFamily="34" charset="0"/>
                <a:cs typeface="Times New Roman" pitchFamily="18" charset="0"/>
              </a:defRPr>
            </a:lvl1pPr>
          </a:lstStyle>
          <a:p>
            <a:r>
              <a:rPr lang="en-US" dirty="0"/>
              <a:t>Title here</a:t>
            </a:r>
          </a:p>
        </p:txBody>
      </p:sp>
      <p:sp>
        <p:nvSpPr>
          <p:cNvPr id="10" name="Text Box 27"/>
          <p:cNvSpPr txBox="1">
            <a:spLocks noChangeArrowheads="1"/>
          </p:cNvSpPr>
          <p:nvPr userDrawn="1"/>
        </p:nvSpPr>
        <p:spPr bwMode="auto">
          <a:xfrm>
            <a:off x="740520" y="6541093"/>
            <a:ext cx="1981200" cy="240707"/>
          </a:xfrm>
          <a:prstGeom prst="rect">
            <a:avLst/>
          </a:prstGeom>
          <a:noFill/>
          <a:ln w="9525">
            <a:noFill/>
            <a:miter lim="800000"/>
            <a:headEnd/>
            <a:tailEnd/>
          </a:ln>
          <a:effectLst/>
        </p:spPr>
        <p:txBody>
          <a:bodyPr>
            <a:spAutoFit/>
          </a:bodyPr>
          <a:lstStyle/>
          <a:p>
            <a:pPr algn="l" defTabSz="914400">
              <a:lnSpc>
                <a:spcPts val="1300"/>
              </a:lnSpc>
              <a:spcAft>
                <a:spcPct val="0"/>
              </a:spcAft>
            </a:pPr>
            <a:r>
              <a:rPr lang="en-US" sz="800" b="0" dirty="0">
                <a:solidFill>
                  <a:schemeClr val="tx1">
                    <a:lumMod val="50000"/>
                    <a:lumOff val="50000"/>
                  </a:schemeClr>
                </a:solidFill>
                <a:latin typeface="Arial" pitchFamily="34" charset="0"/>
              </a:rPr>
              <a:t>For internal MITRE use</a:t>
            </a:r>
          </a:p>
        </p:txBody>
      </p:sp>
      <p:sp>
        <p:nvSpPr>
          <p:cNvPr id="12" name="Rectangle 11"/>
          <p:cNvSpPr/>
          <p:nvPr userDrawn="1"/>
        </p:nvSpPr>
        <p:spPr bwMode="auto">
          <a:xfrm>
            <a:off x="0" y="0"/>
            <a:ext cx="407324" cy="2398143"/>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cxnSp>
        <p:nvCxnSpPr>
          <p:cNvPr id="15" name="Straight Connector 14"/>
          <p:cNvCxnSpPr/>
          <p:nvPr userDrawn="1"/>
        </p:nvCxnSpPr>
        <p:spPr bwMode="auto">
          <a:xfrm>
            <a:off x="823649" y="2448468"/>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4" name="Rectangle 13"/>
          <p:cNvSpPr/>
          <p:nvPr userDrawn="1"/>
        </p:nvSpPr>
        <p:spPr bwMode="auto">
          <a:xfrm>
            <a:off x="0" y="2510287"/>
            <a:ext cx="407324"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cxnSp>
        <p:nvCxnSpPr>
          <p:cNvPr id="16" name="Straight Connector 15"/>
          <p:cNvCxnSpPr/>
          <p:nvPr userDrawn="1"/>
        </p:nvCxnSpPr>
        <p:spPr bwMode="auto">
          <a:xfrm>
            <a:off x="823649"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00433" y="6250820"/>
            <a:ext cx="670505" cy="243820"/>
          </a:xfrm>
          <a:prstGeom prst="rect">
            <a:avLst/>
          </a:prstGeom>
        </p:spPr>
      </p:pic>
      <p:sp>
        <p:nvSpPr>
          <p:cNvPr id="13" name="TextBox 12"/>
          <p:cNvSpPr txBox="1"/>
          <p:nvPr userDrawn="1"/>
        </p:nvSpPr>
        <p:spPr>
          <a:xfrm>
            <a:off x="740520" y="106913"/>
            <a:ext cx="8030418" cy="184666"/>
          </a:xfrm>
          <a:prstGeom prst="rect">
            <a:avLst/>
          </a:prstGeom>
          <a:noFill/>
        </p:spPr>
        <p:txBody>
          <a:bodyPr wrap="square" lIns="91440" tIns="0" rIns="0" bIns="0" rtlCol="0">
            <a:spAutoFit/>
          </a:bodyPr>
          <a:lstStyle/>
          <a:p>
            <a:pPr algn="r">
              <a:spcAft>
                <a:spcPts val="600"/>
              </a:spcAft>
            </a:pPr>
            <a:r>
              <a:rPr lang="en-US" sz="1200" i="0">
                <a:solidFill>
                  <a:schemeClr val="tx2"/>
                </a:solidFill>
                <a:latin typeface="Arial" pitchFamily="34" charset="0"/>
                <a:ea typeface="Verdana" pitchFamily="34" charset="0"/>
                <a:cs typeface="Verdana" pitchFamily="34" charset="0"/>
              </a:rPr>
              <a:t>Center for Transforming</a:t>
            </a:r>
            <a:r>
              <a:rPr lang="en-US" sz="1200" i="0" baseline="0">
                <a:solidFill>
                  <a:schemeClr val="tx2"/>
                </a:solidFill>
                <a:latin typeface="Arial" pitchFamily="34" charset="0"/>
                <a:ea typeface="Verdana" pitchFamily="34" charset="0"/>
                <a:cs typeface="Verdana" pitchFamily="34" charset="0"/>
              </a:rPr>
              <a:t> Health</a:t>
            </a:r>
            <a:endParaRPr lang="en-US" sz="1200" i="0">
              <a:solidFill>
                <a:schemeClr val="tx2"/>
              </a:solidFill>
              <a:latin typeface="Arial" pitchFamily="34" charset="0"/>
              <a:ea typeface="Verdana" pitchFamily="34" charset="0"/>
              <a:cs typeface="Verdana" pitchFamily="34" charset="0"/>
            </a:endParaRPr>
          </a:p>
        </p:txBody>
      </p:sp>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21720" y="4391219"/>
            <a:ext cx="6035040" cy="15163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hlinkClick r:id="rId4"/>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6023" y="5907599"/>
            <a:ext cx="1908048" cy="524256"/>
          </a:xfrm>
          <a:prstGeom prst="rect">
            <a:avLst/>
          </a:prstGeom>
        </p:spPr>
      </p:pic>
    </p:spTree>
    <p:extLst>
      <p:ext uri="{BB962C8B-B14F-4D97-AF65-F5344CB8AC3E}">
        <p14:creationId xmlns:p14="http://schemas.microsoft.com/office/powerpoint/2010/main" val="1314947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Layout">
    <p:spTree>
      <p:nvGrpSpPr>
        <p:cNvPr id="1" name=""/>
        <p:cNvGrpSpPr/>
        <p:nvPr/>
      </p:nvGrpSpPr>
      <p:grpSpPr>
        <a:xfrm>
          <a:off x="0" y="0"/>
          <a:ext cx="0" cy="0"/>
          <a:chOff x="0" y="0"/>
          <a:chExt cx="0" cy="0"/>
        </a:xfrm>
      </p:grpSpPr>
      <p:cxnSp>
        <p:nvCxnSpPr>
          <p:cNvPr id="10" name="Straight Connector 9"/>
          <p:cNvCxnSpPr/>
          <p:nvPr userDrawn="1"/>
        </p:nvCxnSpPr>
        <p:spPr bwMode="auto">
          <a:xfrm>
            <a:off x="838200" y="3276600"/>
            <a:ext cx="7780020"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5" name="Text Box 34"/>
          <p:cNvSpPr txBox="1">
            <a:spLocks noChangeArrowheads="1"/>
          </p:cNvSpPr>
          <p:nvPr userDrawn="1"/>
        </p:nvSpPr>
        <p:spPr bwMode="auto">
          <a:xfrm>
            <a:off x="6288502" y="6590252"/>
            <a:ext cx="2550698" cy="215444"/>
          </a:xfrm>
          <a:prstGeom prst="rect">
            <a:avLst/>
          </a:prstGeom>
          <a:noFill/>
          <a:ln w="9525">
            <a:noFill/>
            <a:miter lim="800000"/>
            <a:headEnd/>
            <a:tailEnd/>
          </a:ln>
          <a:effectLst/>
        </p:spPr>
        <p:txBody>
          <a:bodyPr wrap="none">
            <a:spAutoFit/>
          </a:bodyPr>
          <a:lstStyle/>
          <a:p>
            <a:pPr algn="r">
              <a:lnSpc>
                <a:spcPct val="100000"/>
              </a:lnSpc>
              <a:spcAft>
                <a:spcPct val="0"/>
              </a:spcAft>
              <a:buClrTx/>
            </a:pPr>
            <a:r>
              <a:rPr lang="en-US" altLang="en-US" sz="800" b="0" dirty="0">
                <a:solidFill>
                  <a:schemeClr val="tx1">
                    <a:lumMod val="50000"/>
                    <a:lumOff val="50000"/>
                  </a:schemeClr>
                </a:solidFill>
                <a:latin typeface="+mn-lt"/>
              </a:rPr>
              <a:t>© 2017</a:t>
            </a:r>
            <a:r>
              <a:rPr lang="en-US" altLang="en-US" sz="800" b="0" baseline="0" dirty="0">
                <a:solidFill>
                  <a:schemeClr val="tx1">
                    <a:lumMod val="50000"/>
                    <a:lumOff val="50000"/>
                  </a:schemeClr>
                </a:solidFill>
                <a:latin typeface="+mn-lt"/>
              </a:rPr>
              <a:t> </a:t>
            </a:r>
            <a:r>
              <a:rPr lang="en-US" altLang="en-US" sz="800" b="0" dirty="0">
                <a:solidFill>
                  <a:schemeClr val="tx1">
                    <a:lumMod val="50000"/>
                    <a:lumOff val="50000"/>
                  </a:schemeClr>
                </a:solidFill>
                <a:latin typeface="+mn-lt"/>
              </a:rPr>
              <a:t>The MITRE Corporation. All rights reserved.</a:t>
            </a:r>
          </a:p>
        </p:txBody>
      </p:sp>
      <p:sp>
        <p:nvSpPr>
          <p:cNvPr id="16" name="Text Box 27"/>
          <p:cNvSpPr txBox="1">
            <a:spLocks noChangeArrowheads="1"/>
          </p:cNvSpPr>
          <p:nvPr userDrawn="1"/>
        </p:nvSpPr>
        <p:spPr bwMode="auto">
          <a:xfrm>
            <a:off x="740520" y="6564989"/>
            <a:ext cx="1981200" cy="259045"/>
          </a:xfrm>
          <a:prstGeom prst="rect">
            <a:avLst/>
          </a:prstGeom>
          <a:noFill/>
          <a:ln w="9525">
            <a:noFill/>
            <a:miter lim="800000"/>
            <a:headEnd/>
            <a:tailEnd/>
          </a:ln>
          <a:effectLst/>
        </p:spPr>
        <p:txBody>
          <a:bodyPr>
            <a:spAutoFit/>
          </a:bodyPr>
          <a:lstStyle/>
          <a:p>
            <a:pPr algn="l" defTabSz="914400">
              <a:lnSpc>
                <a:spcPts val="1300"/>
              </a:lnSpc>
              <a:spcAft>
                <a:spcPct val="0"/>
              </a:spcAft>
            </a:pPr>
            <a:r>
              <a:rPr lang="en-US" sz="800" b="0">
                <a:solidFill>
                  <a:schemeClr val="tx1">
                    <a:lumMod val="50000"/>
                    <a:lumOff val="50000"/>
                  </a:schemeClr>
                </a:solidFill>
                <a:latin typeface="+mn-lt"/>
              </a:rPr>
              <a:t>For internal MITRE use</a:t>
            </a:r>
            <a:endParaRPr lang="en-US" sz="800" b="0" dirty="0">
              <a:solidFill>
                <a:schemeClr val="tx1">
                  <a:lumMod val="50000"/>
                  <a:lumOff val="50000"/>
                </a:schemeClr>
              </a:solidFill>
              <a:latin typeface="+mn-lt"/>
            </a:endParaRPr>
          </a:p>
        </p:txBody>
      </p:sp>
      <p:sp>
        <p:nvSpPr>
          <p:cNvPr id="17" name="Rectangle 16"/>
          <p:cNvSpPr/>
          <p:nvPr userDrawn="1"/>
        </p:nvSpPr>
        <p:spPr bwMode="auto">
          <a:xfrm>
            <a:off x="0" y="0"/>
            <a:ext cx="407324" cy="31242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8" name="Rectangle 17"/>
          <p:cNvSpPr/>
          <p:nvPr userDrawn="1"/>
        </p:nvSpPr>
        <p:spPr bwMode="auto">
          <a:xfrm>
            <a:off x="0" y="3352800"/>
            <a:ext cx="407324" cy="35052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cxnSp>
        <p:nvCxnSpPr>
          <p:cNvPr id="12" name="Straight Connector 11"/>
          <p:cNvCxnSpPr/>
          <p:nvPr userDrawn="1"/>
        </p:nvCxnSpPr>
        <p:spPr bwMode="auto">
          <a:xfrm>
            <a:off x="823649"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3649" y="6250820"/>
            <a:ext cx="670505" cy="243820"/>
          </a:xfrm>
          <a:prstGeom prst="rect">
            <a:avLst/>
          </a:prstGeom>
        </p:spPr>
      </p:pic>
      <p:sp>
        <p:nvSpPr>
          <p:cNvPr id="13" name="Rectangle 4"/>
          <p:cNvSpPr>
            <a:spLocks noGrp="1" noChangeArrowheads="1"/>
          </p:cNvSpPr>
          <p:nvPr>
            <p:ph type="subTitle" idx="1" hasCustomPrompt="1"/>
          </p:nvPr>
        </p:nvSpPr>
        <p:spPr>
          <a:xfrm>
            <a:off x="823649" y="3463137"/>
            <a:ext cx="4602163" cy="389922"/>
          </a:xfrm>
        </p:spPr>
        <p:txBody>
          <a:bodyPr/>
          <a:lstStyle>
            <a:lvl1pPr marL="0" indent="0">
              <a:buFont typeface="Wingdings" pitchFamily="2" charset="2"/>
              <a:buNone/>
              <a:defRPr b="1" spc="300" baseline="0">
                <a:solidFill>
                  <a:schemeClr val="tx2"/>
                </a:solidFill>
                <a:latin typeface="Arial" pitchFamily="34" charset="0"/>
                <a:cs typeface="Calibri" pitchFamily="34" charset="0"/>
              </a:defRPr>
            </a:lvl1pPr>
          </a:lstStyle>
          <a:p>
            <a:r>
              <a:rPr lang="en-US" altLang="en-US"/>
              <a:t>Subtitle</a:t>
            </a:r>
            <a:endParaRPr lang="en-US" altLang="en-US" dirty="0"/>
          </a:p>
        </p:txBody>
      </p:sp>
      <p:sp>
        <p:nvSpPr>
          <p:cNvPr id="21" name="Rectangle 9"/>
          <p:cNvSpPr>
            <a:spLocks noGrp="1" noChangeArrowheads="1"/>
          </p:cNvSpPr>
          <p:nvPr>
            <p:ph type="ctrTitle" sz="quarter" hasCustomPrompt="1"/>
          </p:nvPr>
        </p:nvSpPr>
        <p:spPr>
          <a:xfrm>
            <a:off x="762000" y="1041287"/>
            <a:ext cx="7246620" cy="1981200"/>
          </a:xfrm>
        </p:spPr>
        <p:txBody>
          <a:bodyPr anchor="b" anchorCtr="0">
            <a:noAutofit/>
          </a:bodyPr>
          <a:lstStyle>
            <a:lvl1pPr algn="l">
              <a:lnSpc>
                <a:spcPts val="4400"/>
              </a:lnSpc>
              <a:defRPr sz="4000" b="1">
                <a:solidFill>
                  <a:schemeClr val="tx2"/>
                </a:solidFill>
                <a:latin typeface="Arial" pitchFamily="34" charset="0"/>
                <a:cs typeface="Times New Roman" pitchFamily="18" charset="0"/>
              </a:defRPr>
            </a:lvl1pPr>
          </a:lstStyle>
          <a:p>
            <a:r>
              <a:rPr lang="en-US"/>
              <a:t>Section Title</a:t>
            </a:r>
            <a:endParaRPr lang="en-US" dirty="0"/>
          </a:p>
        </p:txBody>
      </p:sp>
      <p:sp>
        <p:nvSpPr>
          <p:cNvPr id="14" name="TextBox 13"/>
          <p:cNvSpPr txBox="1"/>
          <p:nvPr userDrawn="1"/>
        </p:nvSpPr>
        <p:spPr>
          <a:xfrm>
            <a:off x="7252242" y="64168"/>
            <a:ext cx="1604210"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a:solidFill>
                  <a:srgbClr val="C1CD23"/>
                </a:solidFill>
                <a:latin typeface="Arial" pitchFamily="34" charset="0"/>
              </a:rPr>
              <a:t>|</a:t>
            </a:r>
            <a:r>
              <a:rPr lang="en-US" sz="1000">
                <a:latin typeface="Arial" pitchFamily="34" charset="0"/>
              </a:rPr>
              <a:t> </a:t>
            </a:r>
            <a:fld id="{295008BC-DA31-4D19-837B-EFA4386B05F5}" type="slidenum">
              <a:rPr lang="en-US" sz="1000" smtClean="0">
                <a:solidFill>
                  <a:schemeClr val="tx1">
                    <a:lumMod val="50000"/>
                    <a:lumOff val="50000"/>
                  </a:schemeClr>
                </a:solidFill>
                <a:latin typeface="Arial" pitchFamily="34" charset="0"/>
              </a:rPr>
              <a:pPr marL="0" marR="0" indent="0" algn="r" defTabSz="914400" rtl="0" eaLnBrk="1" fontAlgn="auto" latinLnBrk="0" hangingPunct="1">
                <a:lnSpc>
                  <a:spcPct val="100000"/>
                </a:lnSpc>
                <a:spcBef>
                  <a:spcPts val="0"/>
                </a:spcBef>
                <a:spcAft>
                  <a:spcPts val="600"/>
                </a:spcAft>
                <a:buClrTx/>
                <a:buSzTx/>
                <a:buFontTx/>
                <a:buNone/>
                <a:tabLst/>
                <a:defRPr/>
              </a:pPr>
              <a:t>‹#›</a:t>
            </a:fld>
            <a:r>
              <a:rPr lang="en-US" sz="1000">
                <a:latin typeface="Arial" pitchFamily="34" charset="0"/>
              </a:rPr>
              <a:t> </a:t>
            </a:r>
            <a:r>
              <a:rPr lang="en-US" sz="1000">
                <a:solidFill>
                  <a:srgbClr val="C1CD23"/>
                </a:solidFill>
                <a:latin typeface="Arial" pitchFamily="34" charset="0"/>
              </a:rPr>
              <a:t>|</a:t>
            </a:r>
            <a:r>
              <a:rPr lang="en-US" sz="1000">
                <a:ea typeface="Verdana" pitchFamily="34" charset="0"/>
                <a:cs typeface="Verdana" pitchFamily="34" charset="0"/>
              </a:rPr>
              <a:t> </a:t>
            </a:r>
          </a:p>
        </p:txBody>
      </p:sp>
    </p:spTree>
    <p:extLst>
      <p:ext uri="{BB962C8B-B14F-4D97-AF65-F5344CB8AC3E}">
        <p14:creationId xmlns:p14="http://schemas.microsoft.com/office/powerpoint/2010/main" val="99563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498596"/>
            <a:ext cx="40386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800600" y="1498596"/>
            <a:ext cx="40386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9" name="Footer Placeholder 4"/>
          <p:cNvSpPr>
            <a:spLocks noGrp="1"/>
          </p:cNvSpPr>
          <p:nvPr>
            <p:ph type="ftr" sz="quarter" idx="3"/>
          </p:nvPr>
        </p:nvSpPr>
        <p:spPr>
          <a:xfrm>
            <a:off x="620486" y="6594600"/>
            <a:ext cx="5832560" cy="221835"/>
          </a:xfrm>
          <a:prstGeom prst="rect">
            <a:avLst/>
          </a:prstGeom>
        </p:spPr>
        <p:txBody>
          <a:bodyPr vert="horz" lIns="91440" tIns="45720" rIns="91440" bIns="45720" rtlCol="0" anchor="b"/>
          <a:lstStyle>
            <a:lvl1pPr algn="l" defTabSz="914400">
              <a:lnSpc>
                <a:spcPts val="1300"/>
              </a:lnSpc>
              <a:spcAft>
                <a:spcPct val="0"/>
              </a:spcAft>
              <a:defRPr sz="800">
                <a:solidFill>
                  <a:schemeClr val="tx1">
                    <a:tint val="75000"/>
                  </a:schemeClr>
                </a:solidFill>
                <a:latin typeface="Arial" pitchFamily="34" charset="0"/>
              </a:defRPr>
            </a:lvl1pPr>
          </a:lstStyle>
          <a:p>
            <a:r>
              <a:rPr lang="en-US" dirty="0">
                <a:solidFill>
                  <a:schemeClr val="tx1">
                    <a:lumMod val="50000"/>
                    <a:lumOff val="50000"/>
                  </a:schemeClr>
                </a:solidFill>
              </a:rPr>
              <a:t>© 2017 The MITRE Corporation. All rights reserved. 	For internal MITRE use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83771" y="6613071"/>
            <a:ext cx="5669280" cy="203364"/>
          </a:xfrm>
          <a:prstGeom prst="rect">
            <a:avLst/>
          </a:prstGeom>
        </p:spPr>
        <p:txBody>
          <a:bodyPr vert="horz" lIns="91440" tIns="45720" rIns="91440" bIns="45720" rtlCol="0" anchor="b"/>
          <a:lstStyle>
            <a:lvl1pPr algn="l" defTabSz="914400">
              <a:lnSpc>
                <a:spcPts val="1300"/>
              </a:lnSpc>
              <a:spcAft>
                <a:spcPct val="0"/>
              </a:spcAft>
              <a:defRPr sz="800">
                <a:solidFill>
                  <a:schemeClr val="tx1">
                    <a:tint val="75000"/>
                  </a:schemeClr>
                </a:solidFill>
                <a:latin typeface="+mn-lt"/>
              </a:defRPr>
            </a:lvl1pPr>
          </a:lstStyle>
          <a:p>
            <a:r>
              <a:rPr lang="en-US" dirty="0">
                <a:solidFill>
                  <a:schemeClr val="tx1">
                    <a:lumMod val="50000"/>
                    <a:lumOff val="50000"/>
                  </a:schemeClr>
                </a:solidFill>
              </a:rPr>
              <a:t>© 2017 The MITRE Corporation. All rights reserved. 	For internal MITRE use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7" name="Text Box 34"/>
          <p:cNvSpPr txBox="1">
            <a:spLocks noChangeArrowheads="1"/>
          </p:cNvSpPr>
          <p:nvPr userDrawn="1"/>
        </p:nvSpPr>
        <p:spPr bwMode="auto">
          <a:xfrm>
            <a:off x="6191452" y="6533104"/>
            <a:ext cx="2673629" cy="215444"/>
          </a:xfrm>
          <a:prstGeom prst="rect">
            <a:avLst/>
          </a:prstGeom>
          <a:noFill/>
          <a:ln w="9525">
            <a:noFill/>
            <a:miter lim="800000"/>
            <a:headEnd/>
            <a:tailEnd/>
          </a:ln>
          <a:effectLst/>
        </p:spPr>
        <p:txBody>
          <a:bodyPr wrap="none">
            <a:spAutoFit/>
          </a:bodyPr>
          <a:lstStyle/>
          <a:p>
            <a:pPr algn="r">
              <a:lnSpc>
                <a:spcPct val="100000"/>
              </a:lnSpc>
              <a:spcAft>
                <a:spcPct val="0"/>
              </a:spcAft>
              <a:buClrTx/>
            </a:pPr>
            <a:r>
              <a:rPr lang="en-US" altLang="en-US" sz="800" b="1" dirty="0">
                <a:solidFill>
                  <a:schemeClr val="tx1">
                    <a:lumMod val="50000"/>
                    <a:lumOff val="50000"/>
                  </a:schemeClr>
                </a:solidFill>
                <a:latin typeface="Arial" pitchFamily="34" charset="0"/>
                <a:cs typeface="Arial" pitchFamily="34" charset="0"/>
              </a:rPr>
              <a:t>© 2016</a:t>
            </a:r>
            <a:r>
              <a:rPr lang="en-US" altLang="en-US" sz="800" b="1" baseline="0" dirty="0">
                <a:solidFill>
                  <a:schemeClr val="tx1">
                    <a:lumMod val="50000"/>
                    <a:lumOff val="50000"/>
                  </a:schemeClr>
                </a:solidFill>
                <a:latin typeface="Arial" pitchFamily="34" charset="0"/>
                <a:cs typeface="Arial" pitchFamily="34" charset="0"/>
              </a:rPr>
              <a:t> </a:t>
            </a:r>
            <a:r>
              <a:rPr lang="en-US" altLang="en-US" sz="800" b="1" dirty="0">
                <a:solidFill>
                  <a:schemeClr val="tx1">
                    <a:lumMod val="50000"/>
                    <a:lumOff val="50000"/>
                  </a:schemeClr>
                </a:solidFill>
                <a:latin typeface="Arial" pitchFamily="34" charset="0"/>
                <a:cs typeface="Arial" pitchFamily="34" charset="0"/>
              </a:rPr>
              <a:t>The MITRE Corporation. All rights reserved.</a:t>
            </a:r>
          </a:p>
        </p:txBody>
      </p:sp>
      <p:sp>
        <p:nvSpPr>
          <p:cNvPr id="8" name="Rectangle 4"/>
          <p:cNvSpPr>
            <a:spLocks noGrp="1" noChangeArrowheads="1"/>
          </p:cNvSpPr>
          <p:nvPr>
            <p:ph type="subTitle" idx="1" hasCustomPrompt="1"/>
          </p:nvPr>
        </p:nvSpPr>
        <p:spPr>
          <a:xfrm>
            <a:off x="783123" y="2568944"/>
            <a:ext cx="5741509" cy="389923"/>
          </a:xfrm>
        </p:spPr>
        <p:txBody>
          <a:bodyPr/>
          <a:lstStyle>
            <a:lvl1pPr marL="0" indent="0">
              <a:buFont typeface="Wingdings" pitchFamily="2" charset="2"/>
              <a:buNone/>
              <a:defRPr b="1" spc="0" baseline="0">
                <a:solidFill>
                  <a:schemeClr val="tx2"/>
                </a:solidFill>
                <a:latin typeface="Arial" pitchFamily="34" charset="0"/>
                <a:cs typeface="Arial" pitchFamily="34" charset="0"/>
              </a:defRPr>
            </a:lvl1pPr>
          </a:lstStyle>
          <a:p>
            <a:r>
              <a:rPr lang="en-US" altLang="en-US" dirty="0"/>
              <a:t>Author</a:t>
            </a:r>
          </a:p>
        </p:txBody>
      </p:sp>
      <p:sp>
        <p:nvSpPr>
          <p:cNvPr id="9" name="Rectangle 9"/>
          <p:cNvSpPr>
            <a:spLocks noGrp="1" noChangeArrowheads="1"/>
          </p:cNvSpPr>
          <p:nvPr>
            <p:ph type="ctrTitle" sz="quarter" hasCustomPrompt="1"/>
          </p:nvPr>
        </p:nvSpPr>
        <p:spPr>
          <a:xfrm>
            <a:off x="757146" y="368932"/>
            <a:ext cx="7246620" cy="1981200"/>
          </a:xfrm>
        </p:spPr>
        <p:txBody>
          <a:bodyPr anchor="b" anchorCtr="0">
            <a:normAutofit/>
          </a:bodyPr>
          <a:lstStyle>
            <a:lvl1pPr algn="l">
              <a:lnSpc>
                <a:spcPts val="4400"/>
              </a:lnSpc>
              <a:defRPr sz="4000" b="1">
                <a:solidFill>
                  <a:schemeClr val="tx2"/>
                </a:solidFill>
                <a:latin typeface="Arial" pitchFamily="34" charset="0"/>
                <a:cs typeface="Arial" pitchFamily="34" charset="0"/>
              </a:defRPr>
            </a:lvl1pPr>
          </a:lstStyle>
          <a:p>
            <a:r>
              <a:rPr lang="en-US" dirty="0"/>
              <a:t>Title here</a:t>
            </a:r>
          </a:p>
        </p:txBody>
      </p:sp>
      <p:sp>
        <p:nvSpPr>
          <p:cNvPr id="10" name="Text Box 27"/>
          <p:cNvSpPr txBox="1">
            <a:spLocks noChangeArrowheads="1"/>
          </p:cNvSpPr>
          <p:nvPr userDrawn="1"/>
        </p:nvSpPr>
        <p:spPr bwMode="auto">
          <a:xfrm>
            <a:off x="740521" y="6507843"/>
            <a:ext cx="1015364" cy="418491"/>
          </a:xfrm>
          <a:prstGeom prst="rect">
            <a:avLst/>
          </a:prstGeom>
          <a:noFill/>
          <a:ln w="9525">
            <a:noFill/>
            <a:miter lim="800000"/>
            <a:headEnd/>
            <a:tailEnd/>
          </a:ln>
          <a:effectLst/>
        </p:spPr>
        <p:txBody>
          <a:bodyPr wrap="square">
            <a:spAutoFit/>
          </a:bodyPr>
          <a:lstStyle/>
          <a:p>
            <a:pPr algn="l" defTabSz="914377">
              <a:lnSpc>
                <a:spcPts val="1300"/>
              </a:lnSpc>
              <a:spcAft>
                <a:spcPct val="0"/>
              </a:spcAft>
            </a:pPr>
            <a:r>
              <a:rPr lang="en-US" sz="800" b="1" dirty="0">
                <a:solidFill>
                  <a:schemeClr val="tx1">
                    <a:lumMod val="50000"/>
                    <a:lumOff val="50000"/>
                  </a:schemeClr>
                </a:solidFill>
                <a:latin typeface="Arial" pitchFamily="34" charset="0"/>
              </a:rPr>
              <a:t>For internal </a:t>
            </a:r>
            <a:r>
              <a:rPr lang="en-US" sz="800" b="1" dirty="0">
                <a:solidFill>
                  <a:schemeClr val="tx1">
                    <a:lumMod val="50000"/>
                    <a:lumOff val="50000"/>
                  </a:schemeClr>
                </a:solidFill>
                <a:latin typeface="Arial" pitchFamily="34" charset="0"/>
                <a:cs typeface="Arial" pitchFamily="34" charset="0"/>
              </a:rPr>
              <a:t>MITRE</a:t>
            </a:r>
            <a:r>
              <a:rPr lang="en-US" sz="800" b="1" dirty="0">
                <a:solidFill>
                  <a:schemeClr val="tx1">
                    <a:lumMod val="50000"/>
                    <a:lumOff val="50000"/>
                  </a:schemeClr>
                </a:solidFill>
                <a:latin typeface="Arial" pitchFamily="34" charset="0"/>
              </a:rPr>
              <a:t> use</a:t>
            </a:r>
          </a:p>
        </p:txBody>
      </p:sp>
      <p:cxnSp>
        <p:nvCxnSpPr>
          <p:cNvPr id="15" name="Straight Connector 14"/>
          <p:cNvCxnSpPr/>
          <p:nvPr userDrawn="1"/>
        </p:nvCxnSpPr>
        <p:spPr bwMode="auto">
          <a:xfrm>
            <a:off x="823656" y="2448468"/>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cxnSp>
        <p:nvCxnSpPr>
          <p:cNvPr id="16" name="Straight Connector 15"/>
          <p:cNvCxnSpPr/>
          <p:nvPr userDrawn="1"/>
        </p:nvCxnSpPr>
        <p:spPr bwMode="auto">
          <a:xfrm>
            <a:off x="823656" y="6534227"/>
            <a:ext cx="7944793"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5" name="Text Placeholder 4"/>
          <p:cNvSpPr>
            <a:spLocks noGrp="1"/>
          </p:cNvSpPr>
          <p:nvPr>
            <p:ph type="body" sz="quarter" idx="10" hasCustomPrompt="1"/>
          </p:nvPr>
        </p:nvSpPr>
        <p:spPr>
          <a:xfrm>
            <a:off x="4286251" y="76209"/>
            <a:ext cx="4572000" cy="247649"/>
          </a:xfrm>
        </p:spPr>
        <p:txBody>
          <a:bodyPr/>
          <a:lstStyle>
            <a:lvl1pPr marL="0" marR="0" indent="0" algn="r" defTabSz="914377" rtl="0" eaLnBrk="1" fontAlgn="auto" latinLnBrk="0" hangingPunct="1">
              <a:lnSpc>
                <a:spcPct val="100000"/>
              </a:lnSpc>
              <a:spcBef>
                <a:spcPts val="0"/>
              </a:spcBef>
              <a:spcAft>
                <a:spcPts val="600"/>
              </a:spcAft>
              <a:buClrTx/>
              <a:buSzTx/>
              <a:buFontTx/>
              <a:buNone/>
              <a:tabLst/>
              <a:defRPr sz="1200" b="1">
                <a:solidFill>
                  <a:schemeClr val="tx2"/>
                </a:solidFill>
                <a:latin typeface="Arial" panose="020B0604020202020204" pitchFamily="34" charset="0"/>
                <a:cs typeface="Arial" panose="020B0604020202020204" pitchFamily="34" charset="0"/>
              </a:defRPr>
            </a:lvl1pPr>
          </a:lstStyle>
          <a:p>
            <a:pPr marL="0" marR="0" lvl="0" indent="0" algn="r" defTabSz="91437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5F9E"/>
                </a:solidFill>
                <a:effectLst/>
                <a:uLnTx/>
                <a:uFillTx/>
                <a:latin typeface="Arial" pitchFamily="34" charset="0"/>
                <a:ea typeface="Verdana" pitchFamily="34" charset="0"/>
                <a:cs typeface="Verdana" pitchFamily="34" charset="0"/>
              </a:rPr>
              <a:t>Organization Name Here</a:t>
            </a:r>
          </a:p>
        </p:txBody>
      </p:sp>
      <p:sp>
        <p:nvSpPr>
          <p:cNvPr id="13" name="Text Placeholder 12"/>
          <p:cNvSpPr>
            <a:spLocks noGrp="1"/>
          </p:cNvSpPr>
          <p:nvPr>
            <p:ph type="body" sz="quarter" idx="11" hasCustomPrompt="1"/>
          </p:nvPr>
        </p:nvSpPr>
        <p:spPr>
          <a:xfrm>
            <a:off x="800105" y="3086108"/>
            <a:ext cx="2562225" cy="447675"/>
          </a:xfrm>
        </p:spPr>
        <p:txBody>
          <a:bodyPr/>
          <a:lstStyle>
            <a:lvl1pPr marL="0" indent="0" algn="l" defTabSz="914377" rtl="0" eaLnBrk="1" latinLnBrk="0" hangingPunct="1">
              <a:spcBef>
                <a:spcPts val="0"/>
              </a:spcBef>
              <a:spcAft>
                <a:spcPts val="600"/>
              </a:spcAft>
              <a:buClr>
                <a:schemeClr val="tx2"/>
              </a:buClr>
              <a:buSzPct val="120000"/>
              <a:buFont typeface="Wingdings" pitchFamily="2" charset="2"/>
              <a:buNone/>
              <a:defRPr lang="en-US" sz="1800" b="1" kern="1200" spc="0" baseline="0" dirty="0">
                <a:solidFill>
                  <a:schemeClr val="tx2"/>
                </a:solidFill>
                <a:latin typeface="Arial" pitchFamily="34" charset="0"/>
                <a:ea typeface="+mn-ea"/>
                <a:cs typeface="Arial" pitchFamily="34" charset="0"/>
              </a:defRPr>
            </a:lvl1pPr>
            <a:lvl2pPr marL="287331" indent="0">
              <a:buNone/>
              <a:defRPr/>
            </a:lvl2pPr>
            <a:lvl3pPr marL="515926" indent="0">
              <a:buNone/>
              <a:defRPr/>
            </a:lvl3pPr>
            <a:lvl4pPr marL="801668" indent="0">
              <a:buNone/>
              <a:defRPr/>
            </a:lvl4pPr>
            <a:lvl5pPr marL="1090586" indent="0">
              <a:buNone/>
              <a:defRPr/>
            </a:lvl5pPr>
          </a:lstStyle>
          <a:p>
            <a:pPr lvl="0"/>
            <a:r>
              <a:rPr lang="en-US" dirty="0"/>
              <a:t>Date</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4636" y="6276196"/>
            <a:ext cx="502879" cy="243820"/>
          </a:xfrm>
          <a:prstGeom prst="rect">
            <a:avLst/>
          </a:prstGeom>
        </p:spPr>
      </p:pic>
      <p:sp>
        <p:nvSpPr>
          <p:cNvPr id="18" name="Rectangle 17"/>
          <p:cNvSpPr/>
          <p:nvPr userDrawn="1"/>
        </p:nvSpPr>
        <p:spPr bwMode="auto">
          <a:xfrm>
            <a:off x="0" y="1"/>
            <a:ext cx="305493" cy="2398143"/>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1"/>
              </a:solidFill>
              <a:effectLst/>
              <a:latin typeface="Arial" charset="0"/>
            </a:endParaRPr>
          </a:p>
        </p:txBody>
      </p:sp>
      <p:sp>
        <p:nvSpPr>
          <p:cNvPr id="19" name="Rectangle 18"/>
          <p:cNvSpPr/>
          <p:nvPr userDrawn="1"/>
        </p:nvSpPr>
        <p:spPr bwMode="auto">
          <a:xfrm>
            <a:off x="0" y="2510288"/>
            <a:ext cx="305493"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2"/>
              </a:solidFill>
              <a:effectLst/>
              <a:latin typeface="Arial" charset="0"/>
            </a:endParaRPr>
          </a:p>
        </p:txBody>
      </p:sp>
    </p:spTree>
    <p:extLst>
      <p:ext uri="{BB962C8B-B14F-4D97-AF65-F5344CB8AC3E}">
        <p14:creationId xmlns:p14="http://schemas.microsoft.com/office/powerpoint/2010/main" val="2853673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229600" cy="868362"/>
          </a:xfrm>
          <a:prstGeom prst="rect">
            <a:avLst/>
          </a:prstGeom>
        </p:spPr>
        <p:txBody>
          <a:bodyPr vert="horz" lIns="91440" tIns="45720" rIns="91440" bIns="45720" rtlCol="0" anchor="ctr" anchorCtr="0">
            <a:noAutofit/>
          </a:bodyPr>
          <a:lstStyle/>
          <a:p>
            <a:r>
              <a:rPr lang="en-US"/>
              <a:t>Click to edit Master title style</a:t>
            </a:r>
          </a:p>
        </p:txBody>
      </p:sp>
      <p:sp>
        <p:nvSpPr>
          <p:cNvPr id="3" name="Text Placeholder 2"/>
          <p:cNvSpPr>
            <a:spLocks noGrp="1"/>
          </p:cNvSpPr>
          <p:nvPr>
            <p:ph type="body" idx="1"/>
          </p:nvPr>
        </p:nvSpPr>
        <p:spPr>
          <a:xfrm>
            <a:off x="609600" y="1447800"/>
            <a:ext cx="8229600" cy="46783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18308" y="6594600"/>
            <a:ext cx="5834738" cy="221835"/>
          </a:xfrm>
          <a:prstGeom prst="rect">
            <a:avLst/>
          </a:prstGeom>
        </p:spPr>
        <p:txBody>
          <a:bodyPr vert="horz" lIns="91440" tIns="45720" rIns="91440" bIns="45720" rtlCol="0" anchor="b"/>
          <a:lstStyle>
            <a:lvl1pPr algn="l" defTabSz="914400">
              <a:lnSpc>
                <a:spcPts val="1300"/>
              </a:lnSpc>
              <a:spcAft>
                <a:spcPct val="0"/>
              </a:spcAft>
              <a:tabLst>
                <a:tab pos="3600450" algn="l"/>
              </a:tabLst>
              <a:defRPr sz="800">
                <a:solidFill>
                  <a:schemeClr val="tx1">
                    <a:tint val="75000"/>
                  </a:schemeClr>
                </a:solidFill>
                <a:latin typeface="Arial" pitchFamily="34" charset="0"/>
              </a:defRPr>
            </a:lvl1pPr>
          </a:lstStyle>
          <a:p>
            <a:r>
              <a:rPr lang="en-US" altLang="en-US" dirty="0">
                <a:solidFill>
                  <a:schemeClr val="tx1">
                    <a:lumMod val="50000"/>
                    <a:lumOff val="50000"/>
                  </a:schemeClr>
                </a:solidFill>
              </a:rPr>
              <a:t>© 2017 The MITRE Corporation. All rights reserved.  For internal MITRE use</a:t>
            </a:r>
            <a:endParaRPr lang="en-US" dirty="0">
              <a:solidFill>
                <a:schemeClr val="tx1">
                  <a:lumMod val="50000"/>
                  <a:lumOff val="50000"/>
                </a:schemeClr>
              </a:solidFill>
            </a:endParaRPr>
          </a:p>
        </p:txBody>
      </p:sp>
      <p:cxnSp>
        <p:nvCxnSpPr>
          <p:cNvPr id="9" name="Straight Connector 8"/>
          <p:cNvCxnSpPr/>
          <p:nvPr/>
        </p:nvCxnSpPr>
        <p:spPr bwMode="auto">
          <a:xfrm>
            <a:off x="618308" y="1295400"/>
            <a:ext cx="8220892" cy="0"/>
          </a:xfrm>
          <a:prstGeom prst="line">
            <a:avLst/>
          </a:prstGeom>
          <a:solidFill>
            <a:srgbClr val="FFCC99"/>
          </a:solidFill>
          <a:ln w="12700" cap="flat" cmpd="sng" algn="ctr">
            <a:solidFill>
              <a:srgbClr val="C1CD23"/>
            </a:solidFill>
            <a:prstDash val="solid"/>
            <a:round/>
            <a:headEnd type="none" w="med" len="med"/>
            <a:tailEnd type="none" w="med" len="med"/>
          </a:ln>
          <a:effectLst/>
        </p:spPr>
      </p:cxnSp>
      <p:sp>
        <p:nvSpPr>
          <p:cNvPr id="10" name="Rectangle 9"/>
          <p:cNvSpPr/>
          <p:nvPr/>
        </p:nvSpPr>
        <p:spPr bwMode="auto">
          <a:xfrm>
            <a:off x="0" y="1"/>
            <a:ext cx="407324" cy="1219200"/>
          </a:xfrm>
          <a:prstGeom prst="rect">
            <a:avLst/>
          </a:prstGeom>
          <a:solidFill>
            <a:srgbClr val="C1CD23"/>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1"/>
              </a:solidFill>
              <a:effectLst/>
              <a:latin typeface="Arial" charset="0"/>
            </a:endParaRPr>
          </a:p>
        </p:txBody>
      </p:sp>
      <p:sp>
        <p:nvSpPr>
          <p:cNvPr id="11" name="Rectangle 10"/>
          <p:cNvSpPr/>
          <p:nvPr/>
        </p:nvSpPr>
        <p:spPr bwMode="auto">
          <a:xfrm>
            <a:off x="0" y="1371601"/>
            <a:ext cx="407324"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a:ln>
                <a:noFill/>
              </a:ln>
              <a:solidFill>
                <a:schemeClr val="tx2"/>
              </a:solidFill>
              <a:effectLst/>
              <a:latin typeface="Arial" charset="0"/>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85947" y="6540145"/>
            <a:ext cx="670505" cy="243820"/>
          </a:xfrm>
          <a:prstGeom prst="rect">
            <a:avLst/>
          </a:prstGeom>
        </p:spPr>
      </p:pic>
      <p:sp>
        <p:nvSpPr>
          <p:cNvPr id="13" name="TextBox 12"/>
          <p:cNvSpPr txBox="1"/>
          <p:nvPr/>
        </p:nvSpPr>
        <p:spPr>
          <a:xfrm>
            <a:off x="7324431" y="64168"/>
            <a:ext cx="1604210"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a:solidFill>
                  <a:srgbClr val="C1CD23"/>
                </a:solidFill>
                <a:latin typeface="Arial" pitchFamily="34" charset="0"/>
              </a:rPr>
              <a:t>|</a:t>
            </a:r>
            <a:r>
              <a:rPr lang="en-US" sz="1000">
                <a:latin typeface="Arial" pitchFamily="34" charset="0"/>
              </a:rPr>
              <a:t> </a:t>
            </a:r>
            <a:fld id="{295008BC-DA31-4D19-837B-EFA4386B05F5}" type="slidenum">
              <a:rPr lang="en-US" sz="1000" smtClean="0">
                <a:solidFill>
                  <a:schemeClr val="tx1">
                    <a:lumMod val="50000"/>
                    <a:lumOff val="50000"/>
                  </a:schemeClr>
                </a:solidFill>
                <a:latin typeface="Arial" pitchFamily="34" charset="0"/>
              </a:rPr>
              <a:pPr marL="0" marR="0" indent="0" algn="r" defTabSz="914400" rtl="0" eaLnBrk="1" fontAlgn="auto" latinLnBrk="0" hangingPunct="1">
                <a:lnSpc>
                  <a:spcPct val="100000"/>
                </a:lnSpc>
                <a:spcBef>
                  <a:spcPts val="0"/>
                </a:spcBef>
                <a:spcAft>
                  <a:spcPts val="600"/>
                </a:spcAft>
                <a:buClrTx/>
                <a:buSzTx/>
                <a:buFontTx/>
                <a:buNone/>
                <a:tabLst/>
                <a:defRPr/>
              </a:pPr>
              <a:t>‹#›</a:t>
            </a:fld>
            <a:r>
              <a:rPr lang="en-US" sz="1000">
                <a:latin typeface="Arial" pitchFamily="34" charset="0"/>
              </a:rPr>
              <a:t> </a:t>
            </a:r>
            <a:r>
              <a:rPr lang="en-US" sz="1000">
                <a:solidFill>
                  <a:srgbClr val="C1CD23"/>
                </a:solidFill>
                <a:latin typeface="Arial" pitchFamily="34" charset="0"/>
              </a:rPr>
              <a:t>|</a:t>
            </a:r>
            <a:r>
              <a:rPr lang="en-US" sz="1000">
                <a:ea typeface="Verdana" pitchFamily="34" charset="0"/>
                <a:cs typeface="Verdana" pitchFamily="34" charset="0"/>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52" r:id="rId5"/>
    <p:sldLayoutId id="2147483655" r:id="rId6"/>
    <p:sldLayoutId id="2147483663" r:id="rId7"/>
  </p:sldLayoutIdLst>
  <p:hf hdr="0" dt="0"/>
  <p:txStyles>
    <p:title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p:titleStyle>
    <p:body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sz="2000" b="1" kern="120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sz="1800" kern="1200">
          <a:solidFill>
            <a:schemeClr val="tx1"/>
          </a:solidFill>
          <a:latin typeface="Arial" pitchFamily="34" charset="0"/>
          <a:ea typeface="+mn-ea"/>
          <a:cs typeface="Arial" pitchFamily="34" charset="0"/>
        </a:defRPr>
      </a:lvl3pPr>
      <a:lvl4pPr marL="1030288" indent="-228600" algn="l" defTabSz="914400" rtl="0" eaLnBrk="1" latinLnBrk="0" hangingPunct="1">
        <a:spcBef>
          <a:spcPts val="0"/>
        </a:spcBef>
        <a:spcAft>
          <a:spcPts val="600"/>
        </a:spcAft>
        <a:buClr>
          <a:schemeClr val="tx2"/>
        </a:buClr>
        <a:buFont typeface="Arial" pitchFamily="34" charset="0"/>
        <a:buChar char="–"/>
        <a:defRPr sz="1800" kern="120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defRPr sz="1800" kern="120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defRPr sz="1800" kern="120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e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microsoft.com/office/2007/relationships/hdphoto" Target="../media/hdphoto1.wdp"/><Relationship Id="rId9" Type="http://schemas.openxmlformats.org/officeDocument/2006/relationships/image" Target="../media/image20.png"/><Relationship Id="rId10" Type="http://schemas.openxmlformats.org/officeDocument/2006/relationships/image" Target="../media/image2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andardhealthrecord.org" TargetMode="Externa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527" r="4298"/>
          <a:stretch/>
        </p:blipFill>
        <p:spPr>
          <a:xfrm>
            <a:off x="-7975" y="1"/>
            <a:ext cx="9234377" cy="6858000"/>
          </a:xfrm>
          <a:prstGeom prst="rect">
            <a:avLst/>
          </a:prstGeom>
        </p:spPr>
      </p:pic>
      <p:sp>
        <p:nvSpPr>
          <p:cNvPr id="3" name="Title 2"/>
          <p:cNvSpPr>
            <a:spLocks noGrp="1"/>
          </p:cNvSpPr>
          <p:nvPr>
            <p:ph type="ctrTitle" sz="quarter"/>
          </p:nvPr>
        </p:nvSpPr>
        <p:spPr>
          <a:xfrm>
            <a:off x="492971" y="375683"/>
            <a:ext cx="5822769" cy="1409606"/>
          </a:xfrm>
        </p:spPr>
        <p:txBody>
          <a:bodyPr>
            <a:normAutofit/>
          </a:bodyPr>
          <a:lstStyle/>
          <a:p>
            <a:pPr>
              <a:lnSpc>
                <a:spcPts val="3300"/>
              </a:lnSpc>
            </a:pPr>
            <a:r>
              <a:rPr lang="en-US" dirty="0">
                <a:solidFill>
                  <a:schemeClr val="bg1"/>
                </a:solidFill>
                <a:latin typeface="Arial Black" panose="020B0A04020102020204" pitchFamily="34" charset="0"/>
              </a:rPr>
              <a:t>MITRE Overview</a:t>
            </a:r>
            <a:br>
              <a:rPr lang="en-US" dirty="0">
                <a:solidFill>
                  <a:schemeClr val="bg1"/>
                </a:solidFill>
                <a:latin typeface="Arial Black" panose="020B0A04020102020204" pitchFamily="34" charset="0"/>
              </a:rPr>
            </a:br>
            <a:r>
              <a:rPr lang="en-US" dirty="0">
                <a:solidFill>
                  <a:schemeClr val="bg1"/>
                </a:solidFill>
                <a:latin typeface="Arial Black" panose="020B0A04020102020204" pitchFamily="34" charset="0"/>
              </a:rPr>
              <a:t/>
            </a:r>
            <a:br>
              <a:rPr lang="en-US" dirty="0">
                <a:solidFill>
                  <a:schemeClr val="bg1"/>
                </a:solidFill>
                <a:latin typeface="Arial Black" panose="020B0A04020102020204" pitchFamily="34" charset="0"/>
              </a:rPr>
            </a:br>
            <a:endParaRPr lang="en-US" sz="2400" dirty="0">
              <a:solidFill>
                <a:schemeClr val="bg1"/>
              </a:solidFill>
              <a:latin typeface="+mn-lt"/>
            </a:endParaRPr>
          </a:p>
        </p:txBody>
      </p:sp>
    </p:spTree>
    <p:extLst>
      <p:ext uri="{BB962C8B-B14F-4D97-AF65-F5344CB8AC3E}">
        <p14:creationId xmlns:p14="http://schemas.microsoft.com/office/powerpoint/2010/main" val="34202148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7416800" y="2988715"/>
            <a:ext cx="355600" cy="1107912"/>
            <a:chOff x="1820334" y="2768600"/>
            <a:chExt cx="355600" cy="1107912"/>
          </a:xfrm>
        </p:grpSpPr>
        <p:sp>
          <p:nvSpPr>
            <p:cNvPr id="51" name="Down Arrow 50"/>
            <p:cNvSpPr/>
            <p:nvPr/>
          </p:nvSpPr>
          <p:spPr>
            <a:xfrm>
              <a:off x="1854200" y="2794000"/>
              <a:ext cx="287867" cy="1082512"/>
            </a:xfrm>
            <a:prstGeom prst="downArrow">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52" name="Rectangle 51"/>
            <p:cNvSpPr/>
            <p:nvPr/>
          </p:nvSpPr>
          <p:spPr>
            <a:xfrm>
              <a:off x="1820334" y="2768600"/>
              <a:ext cx="355600" cy="948269"/>
            </a:xfrm>
            <a:prstGeom prst="rect">
              <a:avLst/>
            </a:prstGeom>
            <a:gradFill flip="none" rotWithShape="1">
              <a:gsLst>
                <a:gs pos="16000">
                  <a:schemeClr val="lt1">
                    <a:alpha val="85000"/>
                  </a:schemeClr>
                </a:gs>
                <a:gs pos="100000">
                  <a:schemeClr val="bg1">
                    <a:alpha val="0"/>
                  </a:schemeClr>
                </a:gs>
                <a:gs pos="55000">
                  <a:schemeClr val="bg1">
                    <a:alpha val="75000"/>
                  </a:schemeClr>
                </a:gs>
              </a:gsLst>
              <a:lin ang="5400000" scaled="0"/>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grpSp>
      <p:grpSp>
        <p:nvGrpSpPr>
          <p:cNvPr id="6" name="Group 5"/>
          <p:cNvGrpSpPr/>
          <p:nvPr/>
        </p:nvGrpSpPr>
        <p:grpSpPr>
          <a:xfrm>
            <a:off x="1854200" y="2997182"/>
            <a:ext cx="355600" cy="1107912"/>
            <a:chOff x="1820334" y="2768600"/>
            <a:chExt cx="355600" cy="1107912"/>
          </a:xfrm>
        </p:grpSpPr>
        <p:sp>
          <p:nvSpPr>
            <p:cNvPr id="34" name="Down Arrow 33"/>
            <p:cNvSpPr/>
            <p:nvPr/>
          </p:nvSpPr>
          <p:spPr>
            <a:xfrm>
              <a:off x="1854200" y="2794000"/>
              <a:ext cx="287867" cy="1082512"/>
            </a:xfrm>
            <a:prstGeom prst="downArrow">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5" name="Rectangle 4"/>
            <p:cNvSpPr/>
            <p:nvPr/>
          </p:nvSpPr>
          <p:spPr>
            <a:xfrm>
              <a:off x="1820334" y="2768600"/>
              <a:ext cx="355600" cy="948269"/>
            </a:xfrm>
            <a:prstGeom prst="rect">
              <a:avLst/>
            </a:prstGeom>
            <a:gradFill flip="none" rotWithShape="1">
              <a:gsLst>
                <a:gs pos="16000">
                  <a:schemeClr val="lt1">
                    <a:alpha val="85000"/>
                  </a:schemeClr>
                </a:gs>
                <a:gs pos="100000">
                  <a:schemeClr val="bg1">
                    <a:alpha val="0"/>
                  </a:schemeClr>
                </a:gs>
                <a:gs pos="55000">
                  <a:schemeClr val="bg1">
                    <a:alpha val="75000"/>
                  </a:schemeClr>
                </a:gs>
              </a:gsLst>
              <a:lin ang="5400000" scaled="0"/>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grpSp>
      <p:sp>
        <p:nvSpPr>
          <p:cNvPr id="3" name="Rounded Rectangular Callout 2"/>
          <p:cNvSpPr/>
          <p:nvPr/>
        </p:nvSpPr>
        <p:spPr>
          <a:xfrm>
            <a:off x="550337" y="2243657"/>
            <a:ext cx="1109132" cy="567251"/>
          </a:xfrm>
          <a:prstGeom prst="wedgeRoundRectCallout">
            <a:avLst>
              <a:gd name="adj1" fmla="val -21385"/>
              <a:gd name="adj2" fmla="val 71196"/>
              <a:gd name="adj3" fmla="val 16667"/>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7" name="TextBox 11"/>
          <p:cNvSpPr txBox="1">
            <a:spLocks noChangeArrowheads="1"/>
          </p:cNvSpPr>
          <p:nvPr/>
        </p:nvSpPr>
        <p:spPr bwMode="auto">
          <a:xfrm>
            <a:off x="521991" y="2275876"/>
            <a:ext cx="1179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latin typeface="Calibri" charset="0"/>
              </a:rPr>
              <a:t>Metastatic Breast Cancer</a:t>
            </a:r>
          </a:p>
        </p:txBody>
      </p:sp>
      <p:sp>
        <p:nvSpPr>
          <p:cNvPr id="2" name="Title 1"/>
          <p:cNvSpPr>
            <a:spLocks noGrp="1"/>
          </p:cNvSpPr>
          <p:nvPr>
            <p:ph type="title"/>
          </p:nvPr>
        </p:nvSpPr>
        <p:spPr/>
        <p:txBody>
          <a:bodyPr/>
          <a:lstStyle/>
          <a:p>
            <a:r>
              <a:rPr lang="en-US" dirty="0"/>
              <a:t>Metastatic Breast Cancer Patient</a:t>
            </a:r>
          </a:p>
        </p:txBody>
      </p:sp>
      <p:sp>
        <p:nvSpPr>
          <p:cNvPr id="4" name="Footer Placeholder 3"/>
          <p:cNvSpPr>
            <a:spLocks noGrp="1"/>
          </p:cNvSpPr>
          <p:nvPr>
            <p:ph type="ftr" sz="quarter" idx="3"/>
          </p:nvPr>
        </p:nvSpPr>
        <p:spPr/>
        <p:txBody>
          <a:bodyPr/>
          <a:lstStyle/>
          <a:p>
            <a:pPr algn="l"/>
            <a:r>
              <a:rPr lang="en-US">
                <a:solidFill>
                  <a:schemeClr val="tx1">
                    <a:lumMod val="50000"/>
                    <a:lumOff val="50000"/>
                  </a:schemeClr>
                </a:solidFill>
              </a:rPr>
              <a:t>© 2017 The MITRE Corporation. All rights reserved. 	For internal MITRE use</a:t>
            </a:r>
            <a:endParaRPr lang="en-US" dirty="0">
              <a:solidFill>
                <a:schemeClr val="tx1">
                  <a:lumMod val="50000"/>
                  <a:lumOff val="50000"/>
                </a:schemeClr>
              </a:solidFill>
            </a:endParaRPr>
          </a:p>
        </p:txBody>
      </p:sp>
      <p:sp>
        <p:nvSpPr>
          <p:cNvPr id="10" name="Right Arrow 9"/>
          <p:cNvSpPr/>
          <p:nvPr/>
        </p:nvSpPr>
        <p:spPr>
          <a:xfrm>
            <a:off x="871710" y="3264390"/>
            <a:ext cx="2088284" cy="201168"/>
          </a:xfrm>
          <a:prstGeom prst="rightArrow">
            <a:avLst/>
          </a:prstGeom>
          <a:solidFill>
            <a:srgbClr val="0A4A8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1" name="TextBox 19"/>
          <p:cNvSpPr txBox="1">
            <a:spLocks noChangeArrowheads="1"/>
          </p:cNvSpPr>
          <p:nvPr/>
        </p:nvSpPr>
        <p:spPr bwMode="auto">
          <a:xfrm>
            <a:off x="880533" y="3398400"/>
            <a:ext cx="20658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a:latin typeface="Calibri" charset="0"/>
              </a:rPr>
              <a:t>Treatment 1</a:t>
            </a:r>
          </a:p>
        </p:txBody>
      </p:sp>
      <p:sp>
        <p:nvSpPr>
          <p:cNvPr id="12" name="Right Arrow 11"/>
          <p:cNvSpPr/>
          <p:nvPr/>
        </p:nvSpPr>
        <p:spPr>
          <a:xfrm>
            <a:off x="2999270" y="3264390"/>
            <a:ext cx="1749534" cy="201168"/>
          </a:xfrm>
          <a:prstGeom prst="rightArrow">
            <a:avLst/>
          </a:prstGeom>
          <a:solidFill>
            <a:srgbClr val="0A4A8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3" name="TextBox 21"/>
          <p:cNvSpPr txBox="1">
            <a:spLocks noChangeArrowheads="1"/>
          </p:cNvSpPr>
          <p:nvPr/>
        </p:nvSpPr>
        <p:spPr bwMode="auto">
          <a:xfrm>
            <a:off x="3005666" y="3389956"/>
            <a:ext cx="174413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a:latin typeface="Calibri" charset="0"/>
              </a:rPr>
              <a:t>Treatment 2</a:t>
            </a:r>
          </a:p>
        </p:txBody>
      </p:sp>
      <p:sp>
        <p:nvSpPr>
          <p:cNvPr id="14" name="Right Arrow 13"/>
          <p:cNvSpPr/>
          <p:nvPr/>
        </p:nvSpPr>
        <p:spPr>
          <a:xfrm>
            <a:off x="4809058" y="3264390"/>
            <a:ext cx="1363133" cy="201168"/>
          </a:xfrm>
          <a:prstGeom prst="rightArrow">
            <a:avLst/>
          </a:prstGeom>
          <a:solidFill>
            <a:srgbClr val="0A4A8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5" name="TextBox 23"/>
          <p:cNvSpPr txBox="1">
            <a:spLocks noChangeArrowheads="1"/>
          </p:cNvSpPr>
          <p:nvPr/>
        </p:nvSpPr>
        <p:spPr bwMode="auto">
          <a:xfrm>
            <a:off x="4809066" y="3391797"/>
            <a:ext cx="13546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a:latin typeface="Calibri" charset="0"/>
              </a:rPr>
              <a:t>Treatment3</a:t>
            </a:r>
          </a:p>
        </p:txBody>
      </p:sp>
      <p:sp>
        <p:nvSpPr>
          <p:cNvPr id="16" name="Right Arrow 15"/>
          <p:cNvSpPr/>
          <p:nvPr/>
        </p:nvSpPr>
        <p:spPr>
          <a:xfrm>
            <a:off x="6263785" y="3264390"/>
            <a:ext cx="1246144" cy="201168"/>
          </a:xfrm>
          <a:prstGeom prst="rightArrow">
            <a:avLst/>
          </a:prstGeom>
          <a:solidFill>
            <a:srgbClr val="0A4A8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17" name="TextBox 25"/>
          <p:cNvSpPr txBox="1">
            <a:spLocks noChangeArrowheads="1"/>
          </p:cNvSpPr>
          <p:nvPr/>
        </p:nvSpPr>
        <p:spPr bwMode="auto">
          <a:xfrm>
            <a:off x="6273799" y="3384780"/>
            <a:ext cx="12107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dirty="0">
                <a:latin typeface="Calibri" charset="0"/>
              </a:rPr>
              <a:t>Treatment 4</a:t>
            </a:r>
          </a:p>
        </p:txBody>
      </p:sp>
      <p:sp>
        <p:nvSpPr>
          <p:cNvPr id="20" name="Right Arrow 19"/>
          <p:cNvSpPr/>
          <p:nvPr/>
        </p:nvSpPr>
        <p:spPr>
          <a:xfrm>
            <a:off x="7560729" y="3264390"/>
            <a:ext cx="1092200" cy="201168"/>
          </a:xfrm>
          <a:prstGeom prst="rightArrow">
            <a:avLst/>
          </a:prstGeom>
          <a:solidFill>
            <a:srgbClr val="0A4A8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sp>
        <p:nvSpPr>
          <p:cNvPr id="28" name="Right Arrow 27"/>
          <p:cNvSpPr/>
          <p:nvPr/>
        </p:nvSpPr>
        <p:spPr>
          <a:xfrm>
            <a:off x="4172032" y="4896035"/>
            <a:ext cx="1347131" cy="336804"/>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6" name="TextBox 21"/>
          <p:cNvSpPr txBox="1">
            <a:spLocks noChangeArrowheads="1"/>
          </p:cNvSpPr>
          <p:nvPr/>
        </p:nvSpPr>
        <p:spPr bwMode="auto">
          <a:xfrm>
            <a:off x="4136954" y="5204709"/>
            <a:ext cx="13892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000" b="1" dirty="0">
                <a:latin typeface="Calibri" charset="0"/>
              </a:rPr>
              <a:t>Clonal Evolution</a:t>
            </a:r>
          </a:p>
          <a:p>
            <a:pPr algn="ctr" eaLnBrk="1" hangingPunct="1"/>
            <a:r>
              <a:rPr lang="en-US" sz="1000" b="1" dirty="0">
                <a:latin typeface="Calibri" charset="0"/>
              </a:rPr>
              <a:t>and</a:t>
            </a:r>
          </a:p>
          <a:p>
            <a:pPr algn="ctr" eaLnBrk="1" hangingPunct="1"/>
            <a:r>
              <a:rPr lang="en-US" sz="1000" b="1" dirty="0">
                <a:latin typeface="Calibri" charset="0"/>
              </a:rPr>
              <a:t>Selective Pressure</a:t>
            </a:r>
          </a:p>
        </p:txBody>
      </p:sp>
      <p:sp>
        <p:nvSpPr>
          <p:cNvPr id="29" name="Rectangle 28"/>
          <p:cNvSpPr/>
          <p:nvPr/>
        </p:nvSpPr>
        <p:spPr>
          <a:xfrm>
            <a:off x="816819" y="3014114"/>
            <a:ext cx="1549804" cy="2455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p:cNvSpPr txBox="1"/>
          <p:nvPr/>
        </p:nvSpPr>
        <p:spPr>
          <a:xfrm>
            <a:off x="753528" y="2971782"/>
            <a:ext cx="570739" cy="307777"/>
          </a:xfrm>
          <a:prstGeom prst="rect">
            <a:avLst/>
          </a:prstGeom>
          <a:noFill/>
        </p:spPr>
        <p:txBody>
          <a:bodyPr wrap="none" rtlCol="0">
            <a:spAutoFit/>
          </a:bodyPr>
          <a:lstStyle/>
          <a:p>
            <a:pPr>
              <a:spcAft>
                <a:spcPts val="600"/>
              </a:spcAft>
            </a:pPr>
            <a:r>
              <a:rPr lang="en-US" sz="1400" dirty="0">
                <a:solidFill>
                  <a:schemeClr val="bg1">
                    <a:lumMod val="50000"/>
                  </a:schemeClr>
                </a:solidFill>
                <a:ea typeface="Verdana" pitchFamily="34" charset="0"/>
                <a:cs typeface="Verdana" pitchFamily="34" charset="0"/>
              </a:rPr>
              <a:t>2011</a:t>
            </a:r>
          </a:p>
        </p:txBody>
      </p:sp>
      <p:sp>
        <p:nvSpPr>
          <p:cNvPr id="35" name="Rectangle 34"/>
          <p:cNvSpPr/>
          <p:nvPr/>
        </p:nvSpPr>
        <p:spPr>
          <a:xfrm>
            <a:off x="2366211" y="3014115"/>
            <a:ext cx="1549804" cy="2455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p:cNvSpPr txBox="1"/>
          <p:nvPr/>
        </p:nvSpPr>
        <p:spPr>
          <a:xfrm>
            <a:off x="3852326" y="2971783"/>
            <a:ext cx="584064" cy="307777"/>
          </a:xfrm>
          <a:prstGeom prst="rect">
            <a:avLst/>
          </a:prstGeom>
          <a:noFill/>
        </p:spPr>
        <p:txBody>
          <a:bodyPr wrap="none" rtlCol="0">
            <a:spAutoFit/>
          </a:bodyPr>
          <a:lstStyle/>
          <a:p>
            <a:pPr>
              <a:spcAft>
                <a:spcPts val="600"/>
              </a:spcAft>
            </a:pPr>
            <a:r>
              <a:rPr lang="en-US" sz="1400" dirty="0">
                <a:solidFill>
                  <a:schemeClr val="bg1">
                    <a:lumMod val="50000"/>
                  </a:schemeClr>
                </a:solidFill>
                <a:ea typeface="Verdana" pitchFamily="34" charset="0"/>
                <a:cs typeface="Verdana" pitchFamily="34" charset="0"/>
              </a:rPr>
              <a:t>2013</a:t>
            </a:r>
          </a:p>
        </p:txBody>
      </p:sp>
      <p:sp>
        <p:nvSpPr>
          <p:cNvPr id="38" name="Rectangle 37"/>
          <p:cNvSpPr/>
          <p:nvPr/>
        </p:nvSpPr>
        <p:spPr>
          <a:xfrm>
            <a:off x="5465022" y="3014116"/>
            <a:ext cx="1549804" cy="2455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a:off x="7031348" y="3014117"/>
            <a:ext cx="1549804" cy="2455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p:cNvSpPr/>
          <p:nvPr/>
        </p:nvSpPr>
        <p:spPr>
          <a:xfrm>
            <a:off x="3915605" y="3014115"/>
            <a:ext cx="1549804" cy="24553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p:cNvSpPr txBox="1"/>
          <p:nvPr/>
        </p:nvSpPr>
        <p:spPr>
          <a:xfrm>
            <a:off x="2302926" y="2971782"/>
            <a:ext cx="584064" cy="307777"/>
          </a:xfrm>
          <a:prstGeom prst="rect">
            <a:avLst/>
          </a:prstGeom>
          <a:noFill/>
        </p:spPr>
        <p:txBody>
          <a:bodyPr wrap="none" rtlCol="0">
            <a:spAutoFit/>
          </a:bodyPr>
          <a:lstStyle/>
          <a:p>
            <a:pPr>
              <a:spcAft>
                <a:spcPts val="600"/>
              </a:spcAft>
            </a:pPr>
            <a:r>
              <a:rPr lang="en-US" sz="1400" dirty="0">
                <a:solidFill>
                  <a:schemeClr val="bg1">
                    <a:lumMod val="50000"/>
                  </a:schemeClr>
                </a:solidFill>
                <a:ea typeface="Verdana" pitchFamily="34" charset="0"/>
                <a:cs typeface="Verdana" pitchFamily="34" charset="0"/>
              </a:rPr>
              <a:t>2012</a:t>
            </a:r>
          </a:p>
        </p:txBody>
      </p:sp>
      <p:sp>
        <p:nvSpPr>
          <p:cNvPr id="42" name="TextBox 41"/>
          <p:cNvSpPr txBox="1"/>
          <p:nvPr/>
        </p:nvSpPr>
        <p:spPr>
          <a:xfrm>
            <a:off x="5410193" y="2971783"/>
            <a:ext cx="584064" cy="307777"/>
          </a:xfrm>
          <a:prstGeom prst="rect">
            <a:avLst/>
          </a:prstGeom>
          <a:noFill/>
        </p:spPr>
        <p:txBody>
          <a:bodyPr wrap="none" rtlCol="0">
            <a:spAutoFit/>
          </a:bodyPr>
          <a:lstStyle/>
          <a:p>
            <a:pPr>
              <a:spcAft>
                <a:spcPts val="600"/>
              </a:spcAft>
            </a:pPr>
            <a:r>
              <a:rPr lang="en-US" sz="1400" dirty="0">
                <a:solidFill>
                  <a:schemeClr val="bg1">
                    <a:lumMod val="50000"/>
                  </a:schemeClr>
                </a:solidFill>
                <a:ea typeface="Verdana" pitchFamily="34" charset="0"/>
                <a:cs typeface="Verdana" pitchFamily="34" charset="0"/>
              </a:rPr>
              <a:t>2014</a:t>
            </a:r>
          </a:p>
        </p:txBody>
      </p:sp>
      <p:sp>
        <p:nvSpPr>
          <p:cNvPr id="43" name="TextBox 42"/>
          <p:cNvSpPr txBox="1"/>
          <p:nvPr/>
        </p:nvSpPr>
        <p:spPr>
          <a:xfrm>
            <a:off x="6984994" y="2971783"/>
            <a:ext cx="584064" cy="307777"/>
          </a:xfrm>
          <a:prstGeom prst="rect">
            <a:avLst/>
          </a:prstGeom>
          <a:noFill/>
        </p:spPr>
        <p:txBody>
          <a:bodyPr wrap="none" rtlCol="0">
            <a:spAutoFit/>
          </a:bodyPr>
          <a:lstStyle/>
          <a:p>
            <a:pPr>
              <a:spcAft>
                <a:spcPts val="600"/>
              </a:spcAft>
            </a:pPr>
            <a:r>
              <a:rPr lang="en-US" sz="1400" dirty="0">
                <a:solidFill>
                  <a:schemeClr val="bg1">
                    <a:lumMod val="50000"/>
                  </a:schemeClr>
                </a:solidFill>
                <a:ea typeface="Verdana" pitchFamily="34" charset="0"/>
                <a:cs typeface="Verdana" pitchFamily="34" charset="0"/>
              </a:rPr>
              <a:t>2015</a:t>
            </a:r>
          </a:p>
        </p:txBody>
      </p:sp>
      <p:sp>
        <p:nvSpPr>
          <p:cNvPr id="44" name="Rounded Rectangular Callout 43"/>
          <p:cNvSpPr/>
          <p:nvPr/>
        </p:nvSpPr>
        <p:spPr>
          <a:xfrm>
            <a:off x="1727204" y="2252125"/>
            <a:ext cx="1109132" cy="567251"/>
          </a:xfrm>
          <a:prstGeom prst="wedgeRoundRectCallout">
            <a:avLst>
              <a:gd name="adj1" fmla="val -22912"/>
              <a:gd name="adj2" fmla="val 71196"/>
              <a:gd name="adj3" fmla="val 16667"/>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45" name="TextBox 11"/>
          <p:cNvSpPr txBox="1">
            <a:spLocks noChangeArrowheads="1"/>
          </p:cNvSpPr>
          <p:nvPr/>
        </p:nvSpPr>
        <p:spPr bwMode="auto">
          <a:xfrm>
            <a:off x="1715792" y="2385948"/>
            <a:ext cx="1103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latin typeface="Calibri" charset="0"/>
              </a:rPr>
              <a:t>Biopsy</a:t>
            </a:r>
          </a:p>
        </p:txBody>
      </p:sp>
      <p:sp>
        <p:nvSpPr>
          <p:cNvPr id="46" name="Rounded Rectangular Callout 45"/>
          <p:cNvSpPr/>
          <p:nvPr/>
        </p:nvSpPr>
        <p:spPr>
          <a:xfrm>
            <a:off x="7281345" y="2252125"/>
            <a:ext cx="1109132" cy="567251"/>
          </a:xfrm>
          <a:prstGeom prst="wedgeRoundRectCallout">
            <a:avLst>
              <a:gd name="adj1" fmla="val -20622"/>
              <a:gd name="adj2" fmla="val 70109"/>
              <a:gd name="adj3" fmla="val 16667"/>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47" name="TextBox 11"/>
          <p:cNvSpPr txBox="1">
            <a:spLocks noChangeArrowheads="1"/>
          </p:cNvSpPr>
          <p:nvPr/>
        </p:nvSpPr>
        <p:spPr bwMode="auto">
          <a:xfrm>
            <a:off x="7278400" y="2394415"/>
            <a:ext cx="11036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latin typeface="Calibri" charset="0"/>
              </a:rPr>
              <a:t>Biopsy</a:t>
            </a:r>
          </a:p>
        </p:txBody>
      </p:sp>
      <p:sp>
        <p:nvSpPr>
          <p:cNvPr id="48" name="Rectangle 47"/>
          <p:cNvSpPr>
            <a:spLocks noChangeArrowheads="1"/>
          </p:cNvSpPr>
          <p:nvPr/>
        </p:nvSpPr>
        <p:spPr bwMode="auto">
          <a:xfrm>
            <a:off x="5657050" y="4247701"/>
            <a:ext cx="3371719" cy="1631216"/>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sz="2000" b="1" i="1" dirty="0">
                <a:solidFill>
                  <a:srgbClr val="FF0000"/>
                </a:solidFill>
              </a:rPr>
              <a:t>ER- </a:t>
            </a:r>
            <a:r>
              <a:rPr lang="en-US" sz="2000" dirty="0">
                <a:solidFill>
                  <a:srgbClr val="FF0000"/>
                </a:solidFill>
              </a:rPr>
              <a:t>/ </a:t>
            </a:r>
            <a:r>
              <a:rPr lang="en-US" sz="2000" b="1" i="1" dirty="0">
                <a:solidFill>
                  <a:srgbClr val="FF0000"/>
                </a:solidFill>
              </a:rPr>
              <a:t>PR-</a:t>
            </a:r>
            <a:r>
              <a:rPr lang="en-US" sz="2000" dirty="0">
                <a:solidFill>
                  <a:srgbClr val="FF0000"/>
                </a:solidFill>
              </a:rPr>
              <a:t> </a:t>
            </a:r>
            <a:r>
              <a:rPr lang="en-US" sz="2000" dirty="0"/>
              <a:t>/ HER2-</a:t>
            </a:r>
          </a:p>
          <a:p>
            <a:r>
              <a:rPr lang="en-US" sz="2000" b="1" i="1" dirty="0"/>
              <a:t>ESR1</a:t>
            </a:r>
            <a:r>
              <a:rPr lang="en-US" sz="2000" dirty="0"/>
              <a:t> </a:t>
            </a:r>
            <a:r>
              <a:rPr lang="en-US" sz="2000" dirty="0">
                <a:solidFill>
                  <a:srgbClr val="FF0000"/>
                </a:solidFill>
              </a:rPr>
              <a:t>single-copy deletion</a:t>
            </a:r>
          </a:p>
          <a:p>
            <a:r>
              <a:rPr lang="en-US" sz="2000" b="1" i="1" dirty="0"/>
              <a:t>RB1</a:t>
            </a:r>
            <a:r>
              <a:rPr lang="en-US" sz="2000" dirty="0"/>
              <a:t> </a:t>
            </a:r>
            <a:r>
              <a:rPr lang="en-US" sz="2000" dirty="0">
                <a:solidFill>
                  <a:srgbClr val="FF0000"/>
                </a:solidFill>
              </a:rPr>
              <a:t>nonsense + LOH</a:t>
            </a:r>
          </a:p>
          <a:p>
            <a:r>
              <a:rPr lang="en-US" sz="2000" b="1" i="1" dirty="0"/>
              <a:t>PTEN</a:t>
            </a:r>
            <a:r>
              <a:rPr lang="en-US" sz="2000" dirty="0"/>
              <a:t> </a:t>
            </a:r>
            <a:r>
              <a:rPr lang="en-US" sz="2000" dirty="0">
                <a:solidFill>
                  <a:srgbClr val="FF0000"/>
                </a:solidFill>
              </a:rPr>
              <a:t>homozygous deletion</a:t>
            </a:r>
          </a:p>
          <a:p>
            <a:r>
              <a:rPr lang="en-US" sz="2000" b="1" i="1" dirty="0"/>
              <a:t>CDH1</a:t>
            </a:r>
            <a:r>
              <a:rPr lang="en-US" sz="2000" dirty="0"/>
              <a:t> nonsense + LOH</a:t>
            </a:r>
          </a:p>
        </p:txBody>
      </p:sp>
      <p:sp>
        <p:nvSpPr>
          <p:cNvPr id="49" name="Rectangle 48"/>
          <p:cNvSpPr>
            <a:spLocks noChangeArrowheads="1"/>
          </p:cNvSpPr>
          <p:nvPr/>
        </p:nvSpPr>
        <p:spPr bwMode="auto">
          <a:xfrm>
            <a:off x="735586" y="4247701"/>
            <a:ext cx="3276525" cy="1631216"/>
          </a:xfrm>
          <a:prstGeom prst="rect">
            <a:avLst/>
          </a:prstGeom>
          <a:noFill/>
          <a:ln w="9525">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sz="2000" b="1" dirty="0"/>
              <a:t>ER+ / PR+ </a:t>
            </a:r>
            <a:r>
              <a:rPr lang="en-US" sz="2000" dirty="0"/>
              <a:t>/ HER2-</a:t>
            </a:r>
          </a:p>
          <a:p>
            <a:r>
              <a:rPr lang="en-US" sz="2000" b="1" dirty="0"/>
              <a:t>ESR1</a:t>
            </a:r>
            <a:r>
              <a:rPr lang="en-US" sz="2000" dirty="0"/>
              <a:t> WT</a:t>
            </a:r>
          </a:p>
          <a:p>
            <a:r>
              <a:rPr lang="en-US" sz="2000" b="1" dirty="0"/>
              <a:t>RB1</a:t>
            </a:r>
            <a:r>
              <a:rPr lang="en-US" sz="2000" dirty="0"/>
              <a:t> WT</a:t>
            </a:r>
          </a:p>
          <a:p>
            <a:r>
              <a:rPr lang="en-US" sz="2000" b="1" dirty="0"/>
              <a:t>PTEN</a:t>
            </a:r>
            <a:r>
              <a:rPr lang="en-US" sz="2000" dirty="0"/>
              <a:t> WT</a:t>
            </a:r>
          </a:p>
          <a:p>
            <a:r>
              <a:rPr lang="en-US" sz="2000" b="1" dirty="0"/>
              <a:t>CDH1</a:t>
            </a:r>
            <a:r>
              <a:rPr lang="en-US" sz="2000" dirty="0"/>
              <a:t> nonsense + LOH</a:t>
            </a:r>
          </a:p>
        </p:txBody>
      </p:sp>
    </p:spTree>
    <p:extLst>
      <p:ext uri="{BB962C8B-B14F-4D97-AF65-F5344CB8AC3E}">
        <p14:creationId xmlns:p14="http://schemas.microsoft.com/office/powerpoint/2010/main" val="26300001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Environment</a:t>
            </a:r>
          </a:p>
        </p:txBody>
      </p:sp>
      <p:sp>
        <p:nvSpPr>
          <p:cNvPr id="5" name="Can 4"/>
          <p:cNvSpPr/>
          <p:nvPr/>
        </p:nvSpPr>
        <p:spPr>
          <a:xfrm>
            <a:off x="3684255" y="2446063"/>
            <a:ext cx="2116485" cy="1144633"/>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3684251" y="2947821"/>
            <a:ext cx="2083306" cy="338554"/>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Clinical Trial Data</a:t>
            </a:r>
          </a:p>
        </p:txBody>
      </p:sp>
      <p:sp>
        <p:nvSpPr>
          <p:cNvPr id="7" name="Can 6"/>
          <p:cNvSpPr/>
          <p:nvPr/>
        </p:nvSpPr>
        <p:spPr>
          <a:xfrm>
            <a:off x="842216" y="2441665"/>
            <a:ext cx="2116485" cy="1144633"/>
          </a:xfrm>
          <a:prstGeom prst="ca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830913" y="2932141"/>
            <a:ext cx="2132162" cy="338554"/>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Treatment Data</a:t>
            </a:r>
          </a:p>
        </p:txBody>
      </p:sp>
      <p:sp>
        <p:nvSpPr>
          <p:cNvPr id="9" name="Can 8"/>
          <p:cNvSpPr/>
          <p:nvPr/>
        </p:nvSpPr>
        <p:spPr>
          <a:xfrm>
            <a:off x="6392118" y="2457344"/>
            <a:ext cx="2116485" cy="1144633"/>
          </a:xfrm>
          <a:prstGeom prst="ca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6396490" y="2959101"/>
            <a:ext cx="2116485" cy="338554"/>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Population Data</a:t>
            </a:r>
          </a:p>
        </p:txBody>
      </p:sp>
      <p:sp>
        <p:nvSpPr>
          <p:cNvPr id="13" name="Rectangular Callout 12"/>
          <p:cNvSpPr/>
          <p:nvPr/>
        </p:nvSpPr>
        <p:spPr>
          <a:xfrm>
            <a:off x="517363" y="1583669"/>
            <a:ext cx="1128791" cy="533117"/>
          </a:xfrm>
          <a:prstGeom prst="wedgeRectCallout">
            <a:avLst>
              <a:gd name="adj1" fmla="val 56656"/>
              <a:gd name="adj2" fmla="val 105075"/>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14" name="TextBox 13"/>
          <p:cNvSpPr txBox="1"/>
          <p:nvPr/>
        </p:nvSpPr>
        <p:spPr>
          <a:xfrm>
            <a:off x="517362" y="1677750"/>
            <a:ext cx="1051490" cy="338554"/>
          </a:xfrm>
          <a:prstGeom prst="rect">
            <a:avLst/>
          </a:prstGeom>
          <a:noFill/>
        </p:spPr>
        <p:txBody>
          <a:bodyPr wrap="none" rtlCol="0">
            <a:spAutoFit/>
          </a:bodyPr>
          <a:lstStyle/>
          <a:p>
            <a:pPr>
              <a:spcAft>
                <a:spcPts val="600"/>
              </a:spcAft>
            </a:pPr>
            <a:r>
              <a:rPr lang="en-US" sz="1600" dirty="0">
                <a:ea typeface="Verdana" pitchFamily="34" charset="0"/>
                <a:cs typeface="Verdana" pitchFamily="34" charset="0"/>
              </a:rPr>
              <a:t>Oncology</a:t>
            </a:r>
          </a:p>
        </p:txBody>
      </p:sp>
      <p:sp>
        <p:nvSpPr>
          <p:cNvPr id="15" name="Rectangular Callout 14"/>
          <p:cNvSpPr/>
          <p:nvPr/>
        </p:nvSpPr>
        <p:spPr>
          <a:xfrm>
            <a:off x="1829895" y="1594951"/>
            <a:ext cx="1493755" cy="533117"/>
          </a:xfrm>
          <a:prstGeom prst="wedgeRectCallout">
            <a:avLst>
              <a:gd name="adj1" fmla="val -37023"/>
              <a:gd name="adj2" fmla="val 102134"/>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16" name="TextBox 15"/>
          <p:cNvSpPr txBox="1"/>
          <p:nvPr/>
        </p:nvSpPr>
        <p:spPr>
          <a:xfrm>
            <a:off x="1845573" y="1689031"/>
            <a:ext cx="1496223" cy="338554"/>
          </a:xfrm>
          <a:prstGeom prst="rect">
            <a:avLst/>
          </a:prstGeom>
          <a:noFill/>
        </p:spPr>
        <p:txBody>
          <a:bodyPr wrap="none" rtlCol="0">
            <a:spAutoFit/>
          </a:bodyPr>
          <a:lstStyle/>
          <a:p>
            <a:pPr>
              <a:spcAft>
                <a:spcPts val="600"/>
              </a:spcAft>
            </a:pPr>
            <a:r>
              <a:rPr lang="en-US" sz="1600" dirty="0">
                <a:ea typeface="Verdana" pitchFamily="34" charset="0"/>
                <a:cs typeface="Verdana" pitchFamily="34" charset="0"/>
              </a:rPr>
              <a:t>Non-Oncology</a:t>
            </a:r>
          </a:p>
        </p:txBody>
      </p:sp>
      <p:sp>
        <p:nvSpPr>
          <p:cNvPr id="17" name="Rectangle 16"/>
          <p:cNvSpPr/>
          <p:nvPr/>
        </p:nvSpPr>
        <p:spPr>
          <a:xfrm>
            <a:off x="846590" y="3731817"/>
            <a:ext cx="2116485" cy="192862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18" name="Rectangle 17"/>
          <p:cNvSpPr/>
          <p:nvPr/>
        </p:nvSpPr>
        <p:spPr>
          <a:xfrm>
            <a:off x="3679875" y="3727418"/>
            <a:ext cx="2089507" cy="1928629"/>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tx1"/>
              </a:solidFill>
            </a:endParaRPr>
          </a:p>
        </p:txBody>
      </p:sp>
      <p:sp>
        <p:nvSpPr>
          <p:cNvPr id="19" name="Rectangle 18"/>
          <p:cNvSpPr/>
          <p:nvPr/>
        </p:nvSpPr>
        <p:spPr>
          <a:xfrm>
            <a:off x="6392114" y="3727418"/>
            <a:ext cx="2116485" cy="1928629"/>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21" name="TextBox 20"/>
          <p:cNvSpPr txBox="1"/>
          <p:nvPr/>
        </p:nvSpPr>
        <p:spPr>
          <a:xfrm>
            <a:off x="909300" y="3810216"/>
            <a:ext cx="1749197" cy="1631216"/>
          </a:xfrm>
          <a:prstGeom prst="rect">
            <a:avLst/>
          </a:prstGeom>
          <a:noFill/>
        </p:spPr>
        <p:txBody>
          <a:bodyPr wrap="none" rtlCol="0">
            <a:spAutoFit/>
          </a:bodyPr>
          <a:lstStyle/>
          <a:p>
            <a:pPr marL="285750" indent="-285750">
              <a:spcAft>
                <a:spcPts val="600"/>
              </a:spcAft>
              <a:buFont typeface="Arial"/>
              <a:buChar char="•"/>
            </a:pPr>
            <a:r>
              <a:rPr lang="en-US" sz="1600" dirty="0">
                <a:ea typeface="Verdana" pitchFamily="34" charset="0"/>
                <a:cs typeface="Verdana" pitchFamily="34" charset="0"/>
              </a:rPr>
              <a:t>Distributed</a:t>
            </a:r>
          </a:p>
          <a:p>
            <a:pPr marL="285750" indent="-285750">
              <a:spcAft>
                <a:spcPts val="600"/>
              </a:spcAft>
              <a:buFont typeface="Arial"/>
              <a:buChar char="•"/>
            </a:pPr>
            <a:r>
              <a:rPr lang="en-US" sz="1600" dirty="0">
                <a:ea typeface="Verdana" pitchFamily="34" charset="0"/>
                <a:cs typeface="Verdana" pitchFamily="34" charset="0"/>
              </a:rPr>
              <a:t>Broad Scope</a:t>
            </a:r>
          </a:p>
          <a:p>
            <a:pPr marL="285750" indent="-285750">
              <a:spcAft>
                <a:spcPts val="600"/>
              </a:spcAft>
              <a:buFont typeface="Arial"/>
              <a:buChar char="•"/>
            </a:pPr>
            <a:r>
              <a:rPr lang="en-US" sz="1600" dirty="0">
                <a:ea typeface="Verdana" pitchFamily="34" charset="0"/>
                <a:cs typeface="Verdana" pitchFamily="34" charset="0"/>
              </a:rPr>
              <a:t>Shallow Detail</a:t>
            </a:r>
          </a:p>
          <a:p>
            <a:pPr marL="285750" indent="-285750">
              <a:spcAft>
                <a:spcPts val="600"/>
              </a:spcAft>
              <a:buFont typeface="Arial"/>
              <a:buChar char="•"/>
            </a:pPr>
            <a:r>
              <a:rPr lang="en-US" sz="1600" dirty="0">
                <a:ea typeface="Verdana" pitchFamily="34" charset="0"/>
                <a:cs typeface="Verdana" pitchFamily="34" charset="0"/>
              </a:rPr>
              <a:t>Low Quality</a:t>
            </a:r>
          </a:p>
          <a:p>
            <a:pPr marL="285750" indent="-285750">
              <a:spcAft>
                <a:spcPts val="600"/>
              </a:spcAft>
              <a:buFont typeface="Arial"/>
              <a:buChar char="•"/>
            </a:pPr>
            <a:r>
              <a:rPr lang="en-US" sz="1600" dirty="0">
                <a:ea typeface="Verdana" pitchFamily="34" charset="0"/>
                <a:cs typeface="Verdana" pitchFamily="34" charset="0"/>
              </a:rPr>
              <a:t>Not Standard</a:t>
            </a:r>
          </a:p>
        </p:txBody>
      </p:sp>
      <p:sp>
        <p:nvSpPr>
          <p:cNvPr id="22" name="TextBox 21"/>
          <p:cNvSpPr txBox="1"/>
          <p:nvPr/>
        </p:nvSpPr>
        <p:spPr>
          <a:xfrm>
            <a:off x="3742585" y="3790137"/>
            <a:ext cx="1762021" cy="1631216"/>
          </a:xfrm>
          <a:prstGeom prst="rect">
            <a:avLst/>
          </a:prstGeom>
          <a:noFill/>
        </p:spPr>
        <p:txBody>
          <a:bodyPr wrap="none" rtlCol="0">
            <a:spAutoFit/>
          </a:bodyPr>
          <a:lstStyle/>
          <a:p>
            <a:pPr marL="285750" indent="-285750">
              <a:spcAft>
                <a:spcPts val="600"/>
              </a:spcAft>
              <a:buFont typeface="Arial"/>
              <a:buChar char="•"/>
            </a:pPr>
            <a:r>
              <a:rPr lang="en-US" sz="1600" dirty="0">
                <a:ea typeface="Verdana" pitchFamily="34" charset="0"/>
                <a:cs typeface="Verdana" pitchFamily="34" charset="0"/>
              </a:rPr>
              <a:t>Distributed</a:t>
            </a:r>
          </a:p>
          <a:p>
            <a:pPr marL="285750" indent="-285750">
              <a:spcAft>
                <a:spcPts val="600"/>
              </a:spcAft>
              <a:buFont typeface="Arial"/>
              <a:buChar char="•"/>
            </a:pPr>
            <a:r>
              <a:rPr lang="en-US" sz="1600" dirty="0">
                <a:ea typeface="Verdana" pitchFamily="34" charset="0"/>
                <a:cs typeface="Verdana" pitchFamily="34" charset="0"/>
              </a:rPr>
              <a:t>Narrow Scope</a:t>
            </a:r>
          </a:p>
          <a:p>
            <a:pPr marL="285750" indent="-285750">
              <a:spcAft>
                <a:spcPts val="600"/>
              </a:spcAft>
              <a:buFont typeface="Arial"/>
              <a:buChar char="•"/>
            </a:pPr>
            <a:r>
              <a:rPr lang="en-US" sz="1600" dirty="0">
                <a:ea typeface="Verdana" pitchFamily="34" charset="0"/>
                <a:cs typeface="Verdana" pitchFamily="34" charset="0"/>
              </a:rPr>
              <a:t>Deep Detail</a:t>
            </a:r>
          </a:p>
          <a:p>
            <a:pPr marL="285750" indent="-285750">
              <a:spcAft>
                <a:spcPts val="600"/>
              </a:spcAft>
              <a:buFont typeface="Arial"/>
              <a:buChar char="•"/>
            </a:pPr>
            <a:r>
              <a:rPr lang="en-US" sz="1600" dirty="0">
                <a:ea typeface="Verdana" pitchFamily="34" charset="0"/>
                <a:cs typeface="Verdana" pitchFamily="34" charset="0"/>
              </a:rPr>
              <a:t>High Quality</a:t>
            </a:r>
          </a:p>
          <a:p>
            <a:pPr marL="285750" indent="-285750">
              <a:spcAft>
                <a:spcPts val="600"/>
              </a:spcAft>
              <a:buFont typeface="Arial"/>
              <a:buChar char="•"/>
            </a:pPr>
            <a:r>
              <a:rPr lang="en-US" sz="1600" dirty="0">
                <a:ea typeface="Verdana" pitchFamily="34" charset="0"/>
                <a:cs typeface="Verdana" pitchFamily="34" charset="0"/>
              </a:rPr>
              <a:t>Standardized</a:t>
            </a:r>
          </a:p>
        </p:txBody>
      </p:sp>
      <p:sp>
        <p:nvSpPr>
          <p:cNvPr id="23" name="TextBox 22"/>
          <p:cNvSpPr txBox="1"/>
          <p:nvPr/>
        </p:nvSpPr>
        <p:spPr>
          <a:xfrm>
            <a:off x="6513158" y="3817097"/>
            <a:ext cx="1826141" cy="1308050"/>
          </a:xfrm>
          <a:prstGeom prst="rect">
            <a:avLst/>
          </a:prstGeom>
          <a:noFill/>
        </p:spPr>
        <p:txBody>
          <a:bodyPr wrap="none" rtlCol="0">
            <a:spAutoFit/>
          </a:bodyPr>
          <a:lstStyle/>
          <a:p>
            <a:pPr marL="285750" indent="-285750">
              <a:spcAft>
                <a:spcPts val="600"/>
              </a:spcAft>
              <a:buFont typeface="Arial"/>
              <a:buChar char="•"/>
            </a:pPr>
            <a:r>
              <a:rPr lang="en-US" sz="1600" dirty="0">
                <a:ea typeface="Verdana" pitchFamily="34" charset="0"/>
                <a:cs typeface="Verdana" pitchFamily="34" charset="0"/>
              </a:rPr>
              <a:t>Distributed</a:t>
            </a:r>
          </a:p>
          <a:p>
            <a:pPr marL="285750" indent="-285750">
              <a:spcAft>
                <a:spcPts val="600"/>
              </a:spcAft>
              <a:buFont typeface="Arial"/>
              <a:buChar char="•"/>
            </a:pPr>
            <a:r>
              <a:rPr lang="en-US" sz="1600" dirty="0">
                <a:ea typeface="Verdana" pitchFamily="34" charset="0"/>
                <a:cs typeface="Verdana" pitchFamily="34" charset="0"/>
              </a:rPr>
              <a:t>Broad Scope</a:t>
            </a:r>
          </a:p>
          <a:p>
            <a:pPr marL="285750" indent="-285750">
              <a:spcAft>
                <a:spcPts val="600"/>
              </a:spcAft>
              <a:buFont typeface="Arial"/>
              <a:buChar char="•"/>
            </a:pPr>
            <a:r>
              <a:rPr lang="en-US" sz="1600" dirty="0">
                <a:ea typeface="Verdana" pitchFamily="34" charset="0"/>
                <a:cs typeface="Verdana" pitchFamily="34" charset="0"/>
              </a:rPr>
              <a:t>Aggregated</a:t>
            </a:r>
          </a:p>
          <a:p>
            <a:pPr marL="285750" indent="-285750">
              <a:spcAft>
                <a:spcPts val="600"/>
              </a:spcAft>
              <a:buFont typeface="Arial"/>
              <a:buChar char="•"/>
            </a:pPr>
            <a:r>
              <a:rPr lang="en-US" sz="1600" dirty="0">
                <a:ea typeface="Verdana" pitchFamily="34" charset="0"/>
                <a:cs typeface="Verdana" pitchFamily="34" charset="0"/>
              </a:rPr>
              <a:t>Semi-Standard</a:t>
            </a:r>
          </a:p>
        </p:txBody>
      </p:sp>
      <p:sp>
        <p:nvSpPr>
          <p:cNvPr id="25" name="Rectangular Callout 24"/>
          <p:cNvSpPr/>
          <p:nvPr/>
        </p:nvSpPr>
        <p:spPr>
          <a:xfrm>
            <a:off x="5737098" y="1626309"/>
            <a:ext cx="1128791" cy="533117"/>
          </a:xfrm>
          <a:prstGeom prst="wedgeRectCallout">
            <a:avLst>
              <a:gd name="adj1" fmla="val 56656"/>
              <a:gd name="adj2" fmla="val 105075"/>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26" name="TextBox 25"/>
          <p:cNvSpPr txBox="1"/>
          <p:nvPr/>
        </p:nvSpPr>
        <p:spPr>
          <a:xfrm>
            <a:off x="5737097" y="1720390"/>
            <a:ext cx="1137836" cy="338554"/>
          </a:xfrm>
          <a:prstGeom prst="rect">
            <a:avLst/>
          </a:prstGeom>
          <a:noFill/>
        </p:spPr>
        <p:txBody>
          <a:bodyPr wrap="square" rtlCol="0">
            <a:spAutoFit/>
          </a:bodyPr>
          <a:lstStyle/>
          <a:p>
            <a:pPr algn="ctr">
              <a:spcAft>
                <a:spcPts val="600"/>
              </a:spcAft>
            </a:pPr>
            <a:r>
              <a:rPr lang="en-US" sz="1600" dirty="0">
                <a:ea typeface="Verdana" pitchFamily="34" charset="0"/>
                <a:cs typeface="Verdana" pitchFamily="34" charset="0"/>
              </a:rPr>
              <a:t>Registries</a:t>
            </a:r>
          </a:p>
        </p:txBody>
      </p:sp>
      <p:sp>
        <p:nvSpPr>
          <p:cNvPr id="27" name="Rectangular Callout 26"/>
          <p:cNvSpPr/>
          <p:nvPr/>
        </p:nvSpPr>
        <p:spPr>
          <a:xfrm>
            <a:off x="6980981" y="1637590"/>
            <a:ext cx="1043479" cy="533117"/>
          </a:xfrm>
          <a:prstGeom prst="wedgeRectCallout">
            <a:avLst>
              <a:gd name="adj1" fmla="val -5390"/>
              <a:gd name="adj2" fmla="val 99193"/>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28" name="TextBox 27"/>
          <p:cNvSpPr txBox="1"/>
          <p:nvPr/>
        </p:nvSpPr>
        <p:spPr>
          <a:xfrm>
            <a:off x="6980980" y="1731671"/>
            <a:ext cx="1045420" cy="338554"/>
          </a:xfrm>
          <a:prstGeom prst="rect">
            <a:avLst/>
          </a:prstGeom>
          <a:noFill/>
        </p:spPr>
        <p:txBody>
          <a:bodyPr wrap="square" rtlCol="0">
            <a:spAutoFit/>
          </a:bodyPr>
          <a:lstStyle/>
          <a:p>
            <a:pPr algn="ctr">
              <a:spcAft>
                <a:spcPts val="600"/>
              </a:spcAft>
            </a:pPr>
            <a:r>
              <a:rPr lang="en-US" sz="1600" dirty="0">
                <a:ea typeface="Verdana" pitchFamily="34" charset="0"/>
                <a:cs typeface="Verdana" pitchFamily="34" charset="0"/>
              </a:rPr>
              <a:t>Statistics</a:t>
            </a:r>
          </a:p>
        </p:txBody>
      </p:sp>
      <p:sp>
        <p:nvSpPr>
          <p:cNvPr id="29" name="Rectangular Callout 28"/>
          <p:cNvSpPr/>
          <p:nvPr/>
        </p:nvSpPr>
        <p:spPr>
          <a:xfrm>
            <a:off x="8140634" y="1648871"/>
            <a:ext cx="889710" cy="533117"/>
          </a:xfrm>
          <a:prstGeom prst="wedgeRectCallout">
            <a:avLst>
              <a:gd name="adj1" fmla="val -85409"/>
              <a:gd name="adj2" fmla="val 96252"/>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tx1"/>
              </a:solidFill>
            </a:endParaRPr>
          </a:p>
        </p:txBody>
      </p:sp>
      <p:sp>
        <p:nvSpPr>
          <p:cNvPr id="30" name="TextBox 29"/>
          <p:cNvSpPr txBox="1"/>
          <p:nvPr/>
        </p:nvSpPr>
        <p:spPr>
          <a:xfrm>
            <a:off x="8132165" y="1742952"/>
            <a:ext cx="927168" cy="338554"/>
          </a:xfrm>
          <a:prstGeom prst="rect">
            <a:avLst/>
          </a:prstGeom>
          <a:noFill/>
        </p:spPr>
        <p:txBody>
          <a:bodyPr wrap="square" rtlCol="0">
            <a:spAutoFit/>
          </a:bodyPr>
          <a:lstStyle/>
          <a:p>
            <a:pPr>
              <a:spcAft>
                <a:spcPts val="600"/>
              </a:spcAft>
            </a:pPr>
            <a:r>
              <a:rPr lang="en-US" sz="1600" dirty="0">
                <a:ea typeface="Verdana" pitchFamily="34" charset="0"/>
                <a:cs typeface="Verdana" pitchFamily="34" charset="0"/>
              </a:rPr>
              <a:t>Surveys</a:t>
            </a:r>
          </a:p>
        </p:txBody>
      </p:sp>
      <p:sp>
        <p:nvSpPr>
          <p:cNvPr id="32" name="Left-Right Arrow 31"/>
          <p:cNvSpPr/>
          <p:nvPr/>
        </p:nvSpPr>
        <p:spPr>
          <a:xfrm>
            <a:off x="5785060" y="4500133"/>
            <a:ext cx="580073" cy="266558"/>
          </a:xfrm>
          <a:prstGeom prst="lef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3" name="Left-Right Arrow 32"/>
          <p:cNvSpPr/>
          <p:nvPr/>
        </p:nvSpPr>
        <p:spPr>
          <a:xfrm>
            <a:off x="3021414" y="4495734"/>
            <a:ext cx="580073" cy="266558"/>
          </a:xfrm>
          <a:prstGeom prst="lef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cxnSp>
        <p:nvCxnSpPr>
          <p:cNvPr id="47" name="Straight Connector 46"/>
          <p:cNvCxnSpPr/>
          <p:nvPr/>
        </p:nvCxnSpPr>
        <p:spPr>
          <a:xfrm flipH="1">
            <a:off x="3192848" y="4430261"/>
            <a:ext cx="217150" cy="393105"/>
          </a:xfrm>
          <a:prstGeom prst="line">
            <a:avLst/>
          </a:prstGeom>
          <a:ln w="50800">
            <a:solidFill>
              <a:srgbClr val="FF0000">
                <a:alpha val="85000"/>
              </a:srgbClr>
            </a:solidFill>
          </a:ln>
        </p:spPr>
        <p:style>
          <a:lnRef idx="3">
            <a:schemeClr val="accent5"/>
          </a:lnRef>
          <a:fillRef idx="0">
            <a:schemeClr val="accent5"/>
          </a:fillRef>
          <a:effectRef idx="2">
            <a:schemeClr val="accent5"/>
          </a:effectRef>
          <a:fontRef idx="minor">
            <a:schemeClr val="tx1"/>
          </a:fontRef>
        </p:style>
      </p:cxnSp>
      <p:cxnSp>
        <p:nvCxnSpPr>
          <p:cNvPr id="48" name="Straight Connector 47"/>
          <p:cNvCxnSpPr/>
          <p:nvPr/>
        </p:nvCxnSpPr>
        <p:spPr>
          <a:xfrm flipH="1" flipV="1">
            <a:off x="3202365" y="4422450"/>
            <a:ext cx="222151" cy="389305"/>
          </a:xfrm>
          <a:prstGeom prst="line">
            <a:avLst/>
          </a:prstGeom>
          <a:ln w="50800">
            <a:solidFill>
              <a:srgbClr val="FF0000">
                <a:alpha val="85000"/>
              </a:srgbClr>
            </a:solidFill>
          </a:ln>
        </p:spPr>
        <p:style>
          <a:lnRef idx="3">
            <a:schemeClr val="accent5"/>
          </a:lnRef>
          <a:fillRef idx="0">
            <a:schemeClr val="accent5"/>
          </a:fillRef>
          <a:effectRef idx="2">
            <a:schemeClr val="accent5"/>
          </a:effectRef>
          <a:fontRef idx="minor">
            <a:schemeClr val="tx1"/>
          </a:fontRef>
        </p:style>
      </p:cxnSp>
      <p:cxnSp>
        <p:nvCxnSpPr>
          <p:cNvPr id="51" name="Straight Connector 50"/>
          <p:cNvCxnSpPr/>
          <p:nvPr/>
        </p:nvCxnSpPr>
        <p:spPr>
          <a:xfrm flipH="1">
            <a:off x="5963418" y="4441542"/>
            <a:ext cx="217150" cy="393105"/>
          </a:xfrm>
          <a:prstGeom prst="line">
            <a:avLst/>
          </a:prstGeom>
          <a:ln w="50800">
            <a:solidFill>
              <a:srgbClr val="FF0000">
                <a:alpha val="85000"/>
              </a:srgbClr>
            </a:solidFill>
          </a:ln>
        </p:spPr>
        <p:style>
          <a:lnRef idx="3">
            <a:schemeClr val="accent5"/>
          </a:lnRef>
          <a:fillRef idx="0">
            <a:schemeClr val="accent5"/>
          </a:fillRef>
          <a:effectRef idx="2">
            <a:schemeClr val="accent5"/>
          </a:effectRef>
          <a:fontRef idx="minor">
            <a:schemeClr val="tx1"/>
          </a:fontRef>
        </p:style>
      </p:cxnSp>
      <p:cxnSp>
        <p:nvCxnSpPr>
          <p:cNvPr id="52" name="Straight Connector 51"/>
          <p:cNvCxnSpPr/>
          <p:nvPr/>
        </p:nvCxnSpPr>
        <p:spPr>
          <a:xfrm flipH="1" flipV="1">
            <a:off x="5972935" y="4433731"/>
            <a:ext cx="222151" cy="389305"/>
          </a:xfrm>
          <a:prstGeom prst="line">
            <a:avLst/>
          </a:prstGeom>
          <a:ln w="50800">
            <a:solidFill>
              <a:srgbClr val="FF0000">
                <a:alpha val="85000"/>
              </a:srgbClr>
            </a:solidFill>
          </a:ln>
        </p:spPr>
        <p:style>
          <a:lnRef idx="3">
            <a:schemeClr val="accent5"/>
          </a:lnRef>
          <a:fillRef idx="0">
            <a:schemeClr val="accent5"/>
          </a:fillRef>
          <a:effectRef idx="2">
            <a:schemeClr val="accent5"/>
          </a:effectRef>
          <a:fontRef idx="minor">
            <a:schemeClr val="tx1"/>
          </a:fontRef>
        </p:style>
      </p:cxnSp>
      <p:sp>
        <p:nvSpPr>
          <p:cNvPr id="53" name="Rectangle 52"/>
          <p:cNvSpPr/>
          <p:nvPr/>
        </p:nvSpPr>
        <p:spPr>
          <a:xfrm>
            <a:off x="846594" y="5832927"/>
            <a:ext cx="7650702" cy="580156"/>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54" name="TextBox 53"/>
          <p:cNvSpPr txBox="1"/>
          <p:nvPr/>
        </p:nvSpPr>
        <p:spPr>
          <a:xfrm>
            <a:off x="862272" y="5958366"/>
            <a:ext cx="7619347" cy="338554"/>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Biologic Basis of the Cancer Process</a:t>
            </a:r>
          </a:p>
        </p:txBody>
      </p:sp>
      <p:sp>
        <p:nvSpPr>
          <p:cNvPr id="55" name="Footer Placeholder 3"/>
          <p:cNvSpPr>
            <a:spLocks noGrp="1"/>
          </p:cNvSpPr>
          <p:nvPr>
            <p:ph type="ftr" sz="quarter" idx="3"/>
          </p:nvPr>
        </p:nvSpPr>
        <p:spPr>
          <a:xfrm>
            <a:off x="620486" y="6594600"/>
            <a:ext cx="5832560" cy="221835"/>
          </a:xfrm>
        </p:spPr>
        <p:txBody>
          <a:bodyPr/>
          <a:lstStyle/>
          <a:p>
            <a:pPr algn="l"/>
            <a:r>
              <a:rPr lang="en-US" dirty="0">
                <a:solidFill>
                  <a:schemeClr val="tx1">
                    <a:lumMod val="50000"/>
                    <a:lumOff val="50000"/>
                  </a:schemeClr>
                </a:solidFill>
              </a:rPr>
              <a:t>© 2017 The MITRE Corporation. All rights reserved. 	For internal MITRE use</a:t>
            </a:r>
          </a:p>
        </p:txBody>
      </p:sp>
    </p:spTree>
    <p:extLst>
      <p:ext uri="{BB962C8B-B14F-4D97-AF65-F5344CB8AC3E}">
        <p14:creationId xmlns:p14="http://schemas.microsoft.com/office/powerpoint/2010/main" val="359903667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Proposal: Standardization and Capture of Oncology Treatment Data</a:t>
            </a:r>
          </a:p>
        </p:txBody>
      </p:sp>
      <p:sp>
        <p:nvSpPr>
          <p:cNvPr id="3" name="Content Placeholder 2"/>
          <p:cNvSpPr>
            <a:spLocks noGrp="1"/>
          </p:cNvSpPr>
          <p:nvPr>
            <p:ph idx="1"/>
          </p:nvPr>
        </p:nvSpPr>
        <p:spPr>
          <a:xfrm>
            <a:off x="939797" y="2795326"/>
            <a:ext cx="7772400" cy="3581401"/>
          </a:xfrm>
        </p:spPr>
        <p:txBody>
          <a:bodyPr>
            <a:normAutofit/>
          </a:bodyPr>
          <a:lstStyle/>
          <a:p>
            <a:pPr marL="457200" indent="-457200">
              <a:spcAft>
                <a:spcPts val="1800"/>
              </a:spcAft>
              <a:buFont typeface="+mj-lt"/>
              <a:buAutoNum type="arabicPeriod"/>
            </a:pPr>
            <a:r>
              <a:rPr lang="en-US" dirty="0"/>
              <a:t>Standardize treatment data to support oncology</a:t>
            </a:r>
          </a:p>
          <a:p>
            <a:pPr marL="457200" indent="-457200">
              <a:spcAft>
                <a:spcPts val="1800"/>
              </a:spcAft>
              <a:buFont typeface="+mj-lt"/>
              <a:buAutoNum type="arabicPeriod"/>
            </a:pPr>
            <a:r>
              <a:rPr lang="en-US" dirty="0"/>
              <a:t>Curate longitudinal health data for 3 patients</a:t>
            </a:r>
          </a:p>
          <a:p>
            <a:pPr marL="457200" indent="-457200">
              <a:spcAft>
                <a:spcPts val="1800"/>
              </a:spcAft>
              <a:buFont typeface="+mj-lt"/>
              <a:buAutoNum type="arabicPeriod"/>
            </a:pPr>
            <a:r>
              <a:rPr lang="en-US" dirty="0"/>
              <a:t>Build a prototype to capture standardized treatment data</a:t>
            </a:r>
          </a:p>
          <a:p>
            <a:pPr marL="457200" indent="-457200">
              <a:spcAft>
                <a:spcPts val="1800"/>
              </a:spcAft>
              <a:buFont typeface="+mj-lt"/>
              <a:buAutoNum type="arabicPeriod"/>
            </a:pPr>
            <a:r>
              <a:rPr lang="en-US" dirty="0"/>
              <a:t>Build a prototype to link treatment and population data to enable analytics</a:t>
            </a:r>
          </a:p>
          <a:p>
            <a:pPr marL="457200" indent="-457200">
              <a:spcAft>
                <a:spcPts val="1800"/>
              </a:spcAft>
              <a:buFont typeface="+mj-lt"/>
              <a:buAutoNum type="arabicPeriod"/>
            </a:pPr>
            <a:r>
              <a:rPr lang="en-US" dirty="0" smtClean="0"/>
              <a:t>SHR </a:t>
            </a:r>
            <a:r>
              <a:rPr lang="en-US" dirty="0"/>
              <a:t>Core evolution and maintenance</a:t>
            </a:r>
          </a:p>
        </p:txBody>
      </p:sp>
      <p:sp>
        <p:nvSpPr>
          <p:cNvPr id="4" name="Footer Placeholder 3"/>
          <p:cNvSpPr>
            <a:spLocks noGrp="1"/>
          </p:cNvSpPr>
          <p:nvPr>
            <p:ph type="ftr" sz="quarter" idx="3"/>
          </p:nvPr>
        </p:nvSpPr>
        <p:spPr/>
        <p:txBody>
          <a:bodyPr/>
          <a:lstStyle/>
          <a:p>
            <a:pPr algn="l"/>
            <a:r>
              <a:rPr lang="en-US">
                <a:solidFill>
                  <a:schemeClr val="tx1">
                    <a:lumMod val="50000"/>
                    <a:lumOff val="50000"/>
                  </a:schemeClr>
                </a:solidFill>
              </a:rPr>
              <a:t>© 2017 The MITRE Corporation. All rights reserved. 	For internal MITRE use</a:t>
            </a:r>
            <a:endParaRPr lang="en-US" dirty="0">
              <a:solidFill>
                <a:schemeClr val="tx1">
                  <a:lumMod val="50000"/>
                  <a:lumOff val="50000"/>
                </a:schemeClr>
              </a:solidFill>
            </a:endParaRPr>
          </a:p>
        </p:txBody>
      </p:sp>
      <p:sp>
        <p:nvSpPr>
          <p:cNvPr id="5" name="TextBox 4"/>
          <p:cNvSpPr txBox="1"/>
          <p:nvPr/>
        </p:nvSpPr>
        <p:spPr>
          <a:xfrm>
            <a:off x="761999" y="1583268"/>
            <a:ext cx="7899400"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spcAft>
                <a:spcPts val="600"/>
              </a:spcAft>
            </a:pPr>
            <a:r>
              <a:rPr lang="en-US" sz="2000" b="1" dirty="0"/>
              <a:t>Goal: </a:t>
            </a:r>
            <a:r>
              <a:rPr lang="en-US" sz="2000" dirty="0" smtClean="0"/>
              <a:t>Standardize</a:t>
            </a:r>
            <a:r>
              <a:rPr lang="en-US" sz="2000" dirty="0"/>
              <a:t> </a:t>
            </a:r>
            <a:r>
              <a:rPr lang="en-US" sz="2000" dirty="0" smtClean="0"/>
              <a:t>and support the collection of better </a:t>
            </a:r>
            <a:r>
              <a:rPr lang="en-US" sz="2000" dirty="0" smtClean="0"/>
              <a:t>treatment data, linking clinical trial and population </a:t>
            </a:r>
            <a:r>
              <a:rPr lang="en-US" sz="2000" dirty="0"/>
              <a:t>data to inform the optimal treatment for cancer.</a:t>
            </a:r>
            <a:endParaRPr lang="en-US" sz="2000" dirty="0">
              <a:ea typeface="Verdana" pitchFamily="34" charset="0"/>
              <a:cs typeface="Verdana" pitchFamily="34" charset="0"/>
            </a:endParaRPr>
          </a:p>
        </p:txBody>
      </p:sp>
    </p:spTree>
    <p:extLst>
      <p:ext uri="{BB962C8B-B14F-4D97-AF65-F5344CB8AC3E}">
        <p14:creationId xmlns:p14="http://schemas.microsoft.com/office/powerpoint/2010/main" val="32683644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499532" y="1066800"/>
            <a:ext cx="8509000" cy="57912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10" name="Rectangle 109"/>
          <p:cNvSpPr/>
          <p:nvPr/>
        </p:nvSpPr>
        <p:spPr>
          <a:xfrm>
            <a:off x="965225" y="3183688"/>
            <a:ext cx="1634067" cy="721674"/>
          </a:xfrm>
          <a:prstGeom prst="rect">
            <a:avLst/>
          </a:prstGeom>
          <a:solidFill>
            <a:schemeClr val="tx2">
              <a:lumMod val="40000"/>
              <a:lumOff val="60000"/>
              <a:alpha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sp>
        <p:nvSpPr>
          <p:cNvPr id="2" name="Title 1"/>
          <p:cNvSpPr>
            <a:spLocks noGrp="1"/>
          </p:cNvSpPr>
          <p:nvPr>
            <p:ph type="title"/>
          </p:nvPr>
        </p:nvSpPr>
        <p:spPr/>
        <p:txBody>
          <a:bodyPr/>
          <a:lstStyle/>
          <a:p>
            <a:r>
              <a:rPr lang="en-US" dirty="0"/>
              <a:t>MITRE Prototypes</a:t>
            </a:r>
          </a:p>
        </p:txBody>
      </p:sp>
      <p:pic>
        <p:nvPicPr>
          <p:cNvPr id="5" name="Picture 4" descr="imgres.jpg"/>
          <p:cNvPicPr>
            <a:picLocks noChangeAspect="1"/>
          </p:cNvPicPr>
          <p:nvPr/>
        </p:nvPicPr>
        <p:blipFill>
          <a:blip r:embed="rId2" cstate="print">
            <a:alphaModFix amt="80000"/>
            <a:extLst>
              <a:ext uri="{28A0092B-C50C-407E-A947-70E740481C1C}">
                <a14:useLocalDpi xmlns:a14="http://schemas.microsoft.com/office/drawing/2010/main" val="0"/>
              </a:ext>
            </a:extLst>
          </a:blip>
          <a:stretch>
            <a:fillRect/>
          </a:stretch>
        </p:blipFill>
        <p:spPr>
          <a:xfrm>
            <a:off x="4011480" y="2821476"/>
            <a:ext cx="342332" cy="342332"/>
          </a:xfrm>
          <a:prstGeom prst="rect">
            <a:avLst/>
          </a:prstGeom>
        </p:spPr>
      </p:pic>
      <p:grpSp>
        <p:nvGrpSpPr>
          <p:cNvPr id="26" name="Group 25"/>
          <p:cNvGrpSpPr/>
          <p:nvPr/>
        </p:nvGrpSpPr>
        <p:grpSpPr>
          <a:xfrm>
            <a:off x="3734092" y="1712904"/>
            <a:ext cx="1498310" cy="954103"/>
            <a:chOff x="1481921" y="2127763"/>
            <a:chExt cx="1498310" cy="954103"/>
          </a:xfrm>
        </p:grpSpPr>
        <p:grpSp>
          <p:nvGrpSpPr>
            <p:cNvPr id="23" name="Group 22"/>
            <p:cNvGrpSpPr/>
            <p:nvPr/>
          </p:nvGrpSpPr>
          <p:grpSpPr>
            <a:xfrm>
              <a:off x="1515395" y="2313884"/>
              <a:ext cx="1422500" cy="632511"/>
              <a:chOff x="1956380" y="5158633"/>
              <a:chExt cx="1701016" cy="706794"/>
            </a:xfrm>
          </p:grpSpPr>
          <p:pic>
            <p:nvPicPr>
              <p:cNvPr id="20" name="Picture 19" descr="oncolog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956380" y="5177956"/>
                <a:ext cx="396859" cy="609668"/>
              </a:xfrm>
              <a:prstGeom prst="rect">
                <a:avLst/>
              </a:prstGeom>
            </p:spPr>
          </p:pic>
          <p:pic>
            <p:nvPicPr>
              <p:cNvPr id="21" name="Picture 20" descr="epic-system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0256" y="5158633"/>
                <a:ext cx="1257140" cy="470569"/>
              </a:xfrm>
              <a:prstGeom prst="rect">
                <a:avLst/>
              </a:prstGeom>
            </p:spPr>
          </p:pic>
          <p:sp>
            <p:nvSpPr>
              <p:cNvPr id="22" name="TextBox 21"/>
              <p:cNvSpPr txBox="1"/>
              <p:nvPr/>
            </p:nvSpPr>
            <p:spPr>
              <a:xfrm>
                <a:off x="2302571" y="5526873"/>
                <a:ext cx="929534" cy="338554"/>
              </a:xfrm>
              <a:prstGeom prst="rect">
                <a:avLst/>
              </a:prstGeom>
              <a:noFill/>
            </p:spPr>
            <p:txBody>
              <a:bodyPr wrap="none" rtlCol="0">
                <a:spAutoFit/>
              </a:bodyPr>
              <a:lstStyle/>
              <a:p>
                <a:pPr>
                  <a:spcAft>
                    <a:spcPts val="600"/>
                  </a:spcAft>
                </a:pPr>
                <a:r>
                  <a:rPr lang="en-US" sz="1600" i="1" dirty="0">
                    <a:solidFill>
                      <a:srgbClr val="AD072E"/>
                    </a:solidFill>
                    <a:ea typeface="Verdana" pitchFamily="34" charset="0"/>
                    <a:cs typeface="Verdana" pitchFamily="34" charset="0"/>
                  </a:rPr>
                  <a:t>Beacon</a:t>
                </a:r>
              </a:p>
            </p:txBody>
          </p:sp>
        </p:grpSp>
        <p:sp>
          <p:nvSpPr>
            <p:cNvPr id="24" name="Rectangle 23"/>
            <p:cNvSpPr/>
            <p:nvPr/>
          </p:nvSpPr>
          <p:spPr>
            <a:xfrm>
              <a:off x="1481921" y="2127763"/>
              <a:ext cx="1498310" cy="9541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grpSp>
      <p:pic>
        <p:nvPicPr>
          <p:cNvPr id="25" name="Picture 24" descr="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7053" y="2837173"/>
            <a:ext cx="582409" cy="314550"/>
          </a:xfrm>
          <a:prstGeom prst="rect">
            <a:avLst/>
          </a:prstGeom>
        </p:spPr>
      </p:pic>
      <p:grpSp>
        <p:nvGrpSpPr>
          <p:cNvPr id="32" name="Group 31"/>
          <p:cNvGrpSpPr/>
          <p:nvPr/>
        </p:nvGrpSpPr>
        <p:grpSpPr>
          <a:xfrm>
            <a:off x="4486650" y="5278154"/>
            <a:ext cx="648034" cy="640417"/>
            <a:chOff x="5815877" y="4236754"/>
            <a:chExt cx="648034" cy="640417"/>
          </a:xfrm>
        </p:grpSpPr>
        <p:sp>
          <p:nvSpPr>
            <p:cNvPr id="30" name="TextBox 29"/>
            <p:cNvSpPr txBox="1"/>
            <p:nvPr/>
          </p:nvSpPr>
          <p:spPr>
            <a:xfrm>
              <a:off x="5815877" y="4630950"/>
              <a:ext cx="648034" cy="246221"/>
            </a:xfrm>
            <a:prstGeom prst="rect">
              <a:avLst/>
            </a:prstGeom>
            <a:noFill/>
          </p:spPr>
          <p:txBody>
            <a:bodyPr wrap="none" rtlCol="0">
              <a:spAutoFit/>
            </a:bodyPr>
            <a:lstStyle/>
            <a:p>
              <a:pPr>
                <a:spcAft>
                  <a:spcPts val="600"/>
                </a:spcAft>
              </a:pPr>
              <a:r>
                <a:rPr lang="en-US" sz="1000" dirty="0">
                  <a:solidFill>
                    <a:prstClr val="black"/>
                  </a:solidFill>
                  <a:latin typeface="Arial"/>
                  <a:ea typeface="Verdana" pitchFamily="34" charset="0"/>
                  <a:cs typeface="Verdana" pitchFamily="34" charset="0"/>
                </a:rPr>
                <a:t>Patients</a:t>
              </a:r>
            </a:p>
          </p:txBody>
        </p:sp>
        <p:pic>
          <p:nvPicPr>
            <p:cNvPr id="31" name="Picture 30" descr="Noun_Project_Searc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4220" y="4236754"/>
              <a:ext cx="440904" cy="458002"/>
            </a:xfrm>
            <a:prstGeom prst="rect">
              <a:avLst/>
            </a:prstGeom>
          </p:spPr>
        </p:pic>
      </p:grpSp>
      <p:grpSp>
        <p:nvGrpSpPr>
          <p:cNvPr id="34" name="Group 33"/>
          <p:cNvGrpSpPr/>
          <p:nvPr/>
        </p:nvGrpSpPr>
        <p:grpSpPr>
          <a:xfrm>
            <a:off x="3753426" y="5249383"/>
            <a:ext cx="784759" cy="657194"/>
            <a:chOff x="7102978" y="4270213"/>
            <a:chExt cx="1044516" cy="874725"/>
          </a:xfrm>
        </p:grpSpPr>
        <p:pic>
          <p:nvPicPr>
            <p:cNvPr id="28" name="Picture 27" descr="Medical_Icon_Set_ai__1_page_.png"/>
            <p:cNvPicPr>
              <a:picLocks noChangeAspect="1"/>
            </p:cNvPicPr>
            <p:nvPr/>
          </p:nvPicPr>
          <p:blipFill>
            <a:blip r:embed="rId7" cstate="print">
              <a:extLst>
                <a:ext uri="{BEBA8EAE-BF5A-486C-A8C5-ECC9F3942E4B}">
                  <a14:imgProps xmlns:a14="http://schemas.microsoft.com/office/drawing/2010/main">
                    <a14:imgLayer r:embed="rId8">
                      <a14:imgEffect>
                        <a14:brightnessContrast contrast="100000"/>
                      </a14:imgEffect>
                    </a14:imgLayer>
                  </a14:imgProps>
                </a:ext>
                <a:ext uri="{28A0092B-C50C-407E-A947-70E740481C1C}">
                  <a14:useLocalDpi xmlns:a14="http://schemas.microsoft.com/office/drawing/2010/main" val="0"/>
                </a:ext>
              </a:extLst>
            </a:blip>
            <a:stretch>
              <a:fillRect/>
            </a:stretch>
          </p:blipFill>
          <p:spPr>
            <a:xfrm>
              <a:off x="7238998" y="4270213"/>
              <a:ext cx="677335" cy="674322"/>
            </a:xfrm>
            <a:prstGeom prst="rect">
              <a:avLst/>
            </a:prstGeom>
          </p:spPr>
        </p:pic>
        <p:sp>
          <p:nvSpPr>
            <p:cNvPr id="33" name="TextBox 32"/>
            <p:cNvSpPr txBox="1"/>
            <p:nvPr/>
          </p:nvSpPr>
          <p:spPr>
            <a:xfrm>
              <a:off x="7102978" y="4817218"/>
              <a:ext cx="1044516" cy="327720"/>
            </a:xfrm>
            <a:prstGeom prst="rect">
              <a:avLst/>
            </a:prstGeom>
            <a:noFill/>
          </p:spPr>
          <p:txBody>
            <a:bodyPr wrap="square" rtlCol="0">
              <a:spAutoFit/>
            </a:bodyPr>
            <a:lstStyle/>
            <a:p>
              <a:pPr>
                <a:spcAft>
                  <a:spcPts val="600"/>
                </a:spcAft>
              </a:pPr>
              <a:r>
                <a:rPr lang="en-US" sz="1000" dirty="0">
                  <a:solidFill>
                    <a:prstClr val="black"/>
                  </a:solidFill>
                  <a:latin typeface="Arial"/>
                  <a:ea typeface="Verdana" pitchFamily="34" charset="0"/>
                  <a:cs typeface="Verdana" pitchFamily="34" charset="0"/>
                </a:rPr>
                <a:t>Providers</a:t>
              </a:r>
            </a:p>
          </p:txBody>
        </p:sp>
      </p:grpSp>
      <p:grpSp>
        <p:nvGrpSpPr>
          <p:cNvPr id="51" name="Group 50"/>
          <p:cNvGrpSpPr/>
          <p:nvPr/>
        </p:nvGrpSpPr>
        <p:grpSpPr>
          <a:xfrm>
            <a:off x="6544734" y="2940088"/>
            <a:ext cx="1921933" cy="1174712"/>
            <a:chOff x="6544734" y="3287224"/>
            <a:chExt cx="1921933" cy="1174712"/>
          </a:xfrm>
        </p:grpSpPr>
        <p:sp>
          <p:nvSpPr>
            <p:cNvPr id="36" name="Rectangle 35"/>
            <p:cNvSpPr/>
            <p:nvPr/>
          </p:nvSpPr>
          <p:spPr>
            <a:xfrm>
              <a:off x="6553200" y="3287224"/>
              <a:ext cx="1896534" cy="1174712"/>
            </a:xfrm>
            <a:prstGeom prst="rect">
              <a:avLst/>
            </a:prstGeom>
            <a:solidFill>
              <a:schemeClr val="tx2">
                <a:lumMod val="40000"/>
                <a:lumOff val="60000"/>
                <a:alpha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grpSp>
          <p:nvGrpSpPr>
            <p:cNvPr id="7" name="Group 6"/>
            <p:cNvGrpSpPr/>
            <p:nvPr/>
          </p:nvGrpSpPr>
          <p:grpSpPr>
            <a:xfrm>
              <a:off x="7111977" y="3369763"/>
              <a:ext cx="804861" cy="812986"/>
              <a:chOff x="4151806" y="3560629"/>
              <a:chExt cx="1198158" cy="1210749"/>
            </a:xfrm>
          </p:grpSpPr>
          <p:sp>
            <p:nvSpPr>
              <p:cNvPr id="8" name="Left Arrow 7"/>
              <p:cNvSpPr/>
              <p:nvPr/>
            </p:nvSpPr>
            <p:spPr>
              <a:xfrm rot="8100000">
                <a:off x="4768372" y="3646708"/>
                <a:ext cx="581592" cy="444395"/>
              </a:xfrm>
              <a:prstGeom prst="lef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9" name="Left Arrow 8"/>
              <p:cNvSpPr/>
              <p:nvPr/>
            </p:nvSpPr>
            <p:spPr>
              <a:xfrm rot="18900000">
                <a:off x="4151806" y="4242747"/>
                <a:ext cx="587880" cy="444395"/>
              </a:xfrm>
              <a:prstGeom prst="lef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0" name="Left Arrow 9"/>
              <p:cNvSpPr/>
              <p:nvPr/>
            </p:nvSpPr>
            <p:spPr>
              <a:xfrm rot="13500000">
                <a:off x="4750989" y="4251322"/>
                <a:ext cx="595716" cy="444395"/>
              </a:xfrm>
              <a:prstGeom prst="lef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1" name="Left Arrow 10"/>
              <p:cNvSpPr/>
              <p:nvPr/>
            </p:nvSpPr>
            <p:spPr>
              <a:xfrm rot="2700000">
                <a:off x="4157302" y="3630755"/>
                <a:ext cx="584645" cy="444394"/>
              </a:xfrm>
              <a:prstGeom prst="lef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Arial"/>
                </a:endParaRPr>
              </a:p>
            </p:txBody>
          </p:sp>
          <p:sp>
            <p:nvSpPr>
              <p:cNvPr id="12" name="Left Arrow 11"/>
              <p:cNvSpPr/>
              <p:nvPr/>
            </p:nvSpPr>
            <p:spPr>
              <a:xfrm>
                <a:off x="4973797" y="3978140"/>
                <a:ext cx="349557" cy="388616"/>
              </a:xfrm>
              <a:prstGeom prst="leftArrow">
                <a:avLst>
                  <a:gd name="adj1" fmla="val 50000"/>
                  <a:gd name="adj2" fmla="val 58078"/>
                </a:avLst>
              </a:prstGeom>
              <a:gradFill>
                <a:gsLst>
                  <a:gs pos="0">
                    <a:srgbClr val="33FF66"/>
                  </a:gs>
                  <a:gs pos="35000">
                    <a:srgbClr val="9BFFB3"/>
                  </a:gs>
                  <a:gs pos="100000">
                    <a:schemeClr val="accent4">
                      <a:tint val="15000"/>
                      <a:satMod val="350000"/>
                    </a:schemeClr>
                  </a:gs>
                </a:gsLst>
              </a:gradFill>
              <a:ln>
                <a:solidFill>
                  <a:srgbClr val="33FF66"/>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3" name="Left Arrow 12"/>
              <p:cNvSpPr/>
              <p:nvPr/>
            </p:nvSpPr>
            <p:spPr>
              <a:xfrm rot="10800000">
                <a:off x="4187922" y="3965968"/>
                <a:ext cx="349557" cy="388616"/>
              </a:xfrm>
              <a:prstGeom prst="leftArrow">
                <a:avLst>
                  <a:gd name="adj1" fmla="val 50000"/>
                  <a:gd name="adj2" fmla="val 58078"/>
                </a:avLst>
              </a:prstGeom>
              <a:gradFill>
                <a:gsLst>
                  <a:gs pos="0">
                    <a:srgbClr val="33FF66"/>
                  </a:gs>
                  <a:gs pos="35000">
                    <a:srgbClr val="9BFFB3"/>
                  </a:gs>
                  <a:gs pos="100000">
                    <a:schemeClr val="accent4">
                      <a:tint val="15000"/>
                      <a:satMod val="350000"/>
                    </a:schemeClr>
                  </a:gs>
                </a:gsLst>
              </a:gradFill>
              <a:ln>
                <a:solidFill>
                  <a:srgbClr val="33FF66"/>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4" name="Diamond 13"/>
              <p:cNvSpPr/>
              <p:nvPr/>
            </p:nvSpPr>
            <p:spPr>
              <a:xfrm>
                <a:off x="4592341" y="4010155"/>
                <a:ext cx="310896" cy="308096"/>
              </a:xfrm>
              <a:prstGeom prst="diamond">
                <a:avLst/>
              </a:prstGeom>
              <a:ln>
                <a:solidFill>
                  <a:schemeClr val="tx1">
                    <a:lumMod val="65000"/>
                    <a:lumOff val="3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sp>
            <p:nvSpPr>
              <p:cNvPr id="15" name="Left Arrow 14"/>
              <p:cNvSpPr/>
              <p:nvPr/>
            </p:nvSpPr>
            <p:spPr>
              <a:xfrm rot="16200000">
                <a:off x="4585233" y="3569257"/>
                <a:ext cx="349557" cy="388616"/>
              </a:xfrm>
              <a:prstGeom prst="leftArrow">
                <a:avLst>
                  <a:gd name="adj1" fmla="val 50000"/>
                  <a:gd name="adj2" fmla="val 58078"/>
                </a:avLst>
              </a:prstGeom>
              <a:gradFill>
                <a:gsLst>
                  <a:gs pos="0">
                    <a:srgbClr val="33FF66"/>
                  </a:gs>
                  <a:gs pos="35000">
                    <a:srgbClr val="9BFFB3"/>
                  </a:gs>
                  <a:gs pos="100000">
                    <a:schemeClr val="accent4">
                      <a:tint val="15000"/>
                      <a:satMod val="350000"/>
                    </a:schemeClr>
                  </a:gs>
                </a:gsLst>
              </a:gradFill>
              <a:ln>
                <a:solidFill>
                  <a:srgbClr val="33FF66"/>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sp>
            <p:nvSpPr>
              <p:cNvPr id="16" name="Left Arrow 15"/>
              <p:cNvSpPr/>
              <p:nvPr/>
            </p:nvSpPr>
            <p:spPr>
              <a:xfrm rot="5400000">
                <a:off x="4572213" y="4360605"/>
                <a:ext cx="349557" cy="388616"/>
              </a:xfrm>
              <a:prstGeom prst="leftArrow">
                <a:avLst>
                  <a:gd name="adj1" fmla="val 50000"/>
                  <a:gd name="adj2" fmla="val 58078"/>
                </a:avLst>
              </a:prstGeom>
              <a:gradFill>
                <a:gsLst>
                  <a:gs pos="0">
                    <a:srgbClr val="33FF66"/>
                  </a:gs>
                  <a:gs pos="35000">
                    <a:srgbClr val="9BFFB3"/>
                  </a:gs>
                  <a:gs pos="100000">
                    <a:schemeClr val="accent4">
                      <a:tint val="15000"/>
                      <a:satMod val="350000"/>
                    </a:schemeClr>
                  </a:gs>
                </a:gsLst>
              </a:gradFill>
              <a:ln>
                <a:solidFill>
                  <a:srgbClr val="33FF66"/>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prstClr val="black"/>
                  </a:solidFill>
                  <a:latin typeface="Arial"/>
                </a:endParaRPr>
              </a:p>
            </p:txBody>
          </p:sp>
        </p:grpSp>
        <p:sp>
          <p:nvSpPr>
            <p:cNvPr id="37" name="TextBox 36"/>
            <p:cNvSpPr txBox="1"/>
            <p:nvPr/>
          </p:nvSpPr>
          <p:spPr>
            <a:xfrm>
              <a:off x="6544734" y="4155198"/>
              <a:ext cx="1921933" cy="276999"/>
            </a:xfrm>
            <a:prstGeom prst="rect">
              <a:avLst/>
            </a:prstGeom>
            <a:noFill/>
          </p:spPr>
          <p:txBody>
            <a:bodyPr wrap="square" rtlCol="0">
              <a:spAutoFit/>
            </a:bodyPr>
            <a:lstStyle/>
            <a:p>
              <a:pPr algn="ctr"/>
              <a:r>
                <a:rPr lang="en-US" sz="1200" b="1" dirty="0">
                  <a:solidFill>
                    <a:prstClr val="black"/>
                  </a:solidFill>
                  <a:latin typeface="Arial"/>
                  <a:ea typeface="Verdana" pitchFamily="34" charset="0"/>
                  <a:cs typeface="Verdana" pitchFamily="34" charset="0"/>
                </a:rPr>
                <a:t>Aggregation Prototype</a:t>
              </a:r>
            </a:p>
          </p:txBody>
        </p:sp>
      </p:grpSp>
      <p:sp>
        <p:nvSpPr>
          <p:cNvPr id="43" name="Up-Down Arrow 42"/>
          <p:cNvSpPr/>
          <p:nvPr/>
        </p:nvSpPr>
        <p:spPr>
          <a:xfrm rot="5400000">
            <a:off x="5779396" y="3572034"/>
            <a:ext cx="246286" cy="451368"/>
          </a:xfrm>
          <a:prstGeom prst="up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sp>
        <p:nvSpPr>
          <p:cNvPr id="81" name="Right Arrow Callout 80"/>
          <p:cNvSpPr/>
          <p:nvPr/>
        </p:nvSpPr>
        <p:spPr>
          <a:xfrm rot="5400000">
            <a:off x="7327905" y="1553646"/>
            <a:ext cx="372532" cy="2328333"/>
          </a:xfrm>
          <a:prstGeom prst="rightArrowCallout">
            <a:avLst>
              <a:gd name="adj1" fmla="val 21713"/>
              <a:gd name="adj2" fmla="val 32682"/>
              <a:gd name="adj3" fmla="val 38827"/>
              <a:gd name="adj4" fmla="val 25336"/>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grpSp>
        <p:nvGrpSpPr>
          <p:cNvPr id="29" name="Group 28"/>
          <p:cNvGrpSpPr/>
          <p:nvPr/>
        </p:nvGrpSpPr>
        <p:grpSpPr>
          <a:xfrm>
            <a:off x="7901036" y="1710282"/>
            <a:ext cx="802691" cy="770454"/>
            <a:chOff x="4260374" y="2802477"/>
            <a:chExt cx="802691" cy="770454"/>
          </a:xfrm>
        </p:grpSpPr>
        <p:sp>
          <p:nvSpPr>
            <p:cNvPr id="88" name="Rectangle 87"/>
            <p:cNvSpPr/>
            <p:nvPr/>
          </p:nvSpPr>
          <p:spPr>
            <a:xfrm>
              <a:off x="4292601" y="2802477"/>
              <a:ext cx="745066" cy="7704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sp>
          <p:nvSpPr>
            <p:cNvPr id="89" name="TextBox 88"/>
            <p:cNvSpPr txBox="1"/>
            <p:nvPr/>
          </p:nvSpPr>
          <p:spPr>
            <a:xfrm>
              <a:off x="4260374" y="3158077"/>
              <a:ext cx="802691" cy="400110"/>
            </a:xfrm>
            <a:prstGeom prst="rect">
              <a:avLst/>
            </a:prstGeom>
            <a:noFill/>
          </p:spPr>
          <p:txBody>
            <a:bodyPr wrap="square" rtlCol="0">
              <a:spAutoFit/>
            </a:bodyPr>
            <a:lstStyle/>
            <a:p>
              <a:pPr algn="ctr"/>
              <a:r>
                <a:rPr lang="en-US" sz="1000" dirty="0">
                  <a:ea typeface="Verdana" pitchFamily="34" charset="0"/>
                  <a:cs typeface="Verdana" pitchFamily="34" charset="0"/>
                </a:rPr>
                <a:t>Population</a:t>
              </a:r>
            </a:p>
            <a:p>
              <a:pPr algn="ctr"/>
              <a:r>
                <a:rPr lang="en-US" sz="1000" dirty="0">
                  <a:ea typeface="Verdana" pitchFamily="34" charset="0"/>
                  <a:cs typeface="Verdana" pitchFamily="34" charset="0"/>
                </a:rPr>
                <a:t>Data</a:t>
              </a:r>
            </a:p>
          </p:txBody>
        </p:sp>
        <p:pic>
          <p:nvPicPr>
            <p:cNvPr id="90" name="Picture 89" descr="Noun_Project_Search.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36519" y="2830818"/>
              <a:ext cx="533399" cy="378068"/>
            </a:xfrm>
            <a:prstGeom prst="rect">
              <a:avLst/>
            </a:prstGeom>
          </p:spPr>
        </p:pic>
      </p:grpSp>
      <p:grpSp>
        <p:nvGrpSpPr>
          <p:cNvPr id="35" name="Group 34"/>
          <p:cNvGrpSpPr/>
          <p:nvPr/>
        </p:nvGrpSpPr>
        <p:grpSpPr>
          <a:xfrm>
            <a:off x="7086605" y="1710281"/>
            <a:ext cx="795867" cy="772644"/>
            <a:chOff x="4292599" y="2108209"/>
            <a:chExt cx="795867" cy="772644"/>
          </a:xfrm>
        </p:grpSpPr>
        <p:sp>
          <p:nvSpPr>
            <p:cNvPr id="85" name="Rectangle 84"/>
            <p:cNvSpPr/>
            <p:nvPr/>
          </p:nvSpPr>
          <p:spPr>
            <a:xfrm>
              <a:off x="4292599" y="2108209"/>
              <a:ext cx="795867" cy="76198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sp>
          <p:nvSpPr>
            <p:cNvPr id="86" name="TextBox 85"/>
            <p:cNvSpPr txBox="1"/>
            <p:nvPr/>
          </p:nvSpPr>
          <p:spPr>
            <a:xfrm>
              <a:off x="4301066" y="2480743"/>
              <a:ext cx="787400" cy="400110"/>
            </a:xfrm>
            <a:prstGeom prst="rect">
              <a:avLst/>
            </a:prstGeom>
            <a:noFill/>
          </p:spPr>
          <p:txBody>
            <a:bodyPr wrap="square" rtlCol="0">
              <a:spAutoFit/>
            </a:bodyPr>
            <a:lstStyle/>
            <a:p>
              <a:pPr algn="ctr"/>
              <a:r>
                <a:rPr lang="en-US" sz="1000" dirty="0">
                  <a:ea typeface="Verdana" pitchFamily="34" charset="0"/>
                  <a:cs typeface="Verdana" pitchFamily="34" charset="0"/>
                </a:rPr>
                <a:t>Clinical</a:t>
              </a:r>
            </a:p>
            <a:p>
              <a:pPr algn="ctr"/>
              <a:r>
                <a:rPr lang="en-US" sz="1000" dirty="0">
                  <a:ea typeface="Verdana" pitchFamily="34" charset="0"/>
                  <a:cs typeface="Verdana" pitchFamily="34" charset="0"/>
                </a:rPr>
                <a:t>Trials</a:t>
              </a:r>
            </a:p>
          </p:txBody>
        </p:sp>
        <p:pic>
          <p:nvPicPr>
            <p:cNvPr id="93" name="Picture 92" descr="clinical_trials_phases.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26450" y="2149058"/>
              <a:ext cx="728133" cy="374026"/>
            </a:xfrm>
            <a:prstGeom prst="rect">
              <a:avLst/>
            </a:prstGeom>
          </p:spPr>
        </p:pic>
      </p:grpSp>
      <p:sp>
        <p:nvSpPr>
          <p:cNvPr id="95" name="Rounded Rectangle 94"/>
          <p:cNvSpPr/>
          <p:nvPr/>
        </p:nvSpPr>
        <p:spPr>
          <a:xfrm>
            <a:off x="3339073" y="1476518"/>
            <a:ext cx="2288098" cy="4661814"/>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TextBox 95"/>
          <p:cNvSpPr txBox="1"/>
          <p:nvPr/>
        </p:nvSpPr>
        <p:spPr>
          <a:xfrm>
            <a:off x="3234534" y="1155422"/>
            <a:ext cx="2523912" cy="461665"/>
          </a:xfrm>
          <a:prstGeom prst="rect">
            <a:avLst/>
          </a:prstGeom>
          <a:noFill/>
        </p:spPr>
        <p:txBody>
          <a:bodyPr wrap="square" rtlCol="0">
            <a:spAutoFit/>
          </a:bodyPr>
          <a:lstStyle/>
          <a:p>
            <a:pPr algn="ctr"/>
            <a:r>
              <a:rPr lang="en-US" sz="1200" b="1" u="sng" dirty="0">
                <a:solidFill>
                  <a:prstClr val="black"/>
                </a:solidFill>
                <a:latin typeface="Arial"/>
                <a:ea typeface="Verdana" pitchFamily="34" charset="0"/>
                <a:cs typeface="Verdana" pitchFamily="34" charset="0"/>
              </a:rPr>
              <a:t>Task 3: Data Capture Prototype</a:t>
            </a:r>
          </a:p>
        </p:txBody>
      </p:sp>
      <p:sp>
        <p:nvSpPr>
          <p:cNvPr id="98" name="TextBox 97"/>
          <p:cNvSpPr txBox="1"/>
          <p:nvPr/>
        </p:nvSpPr>
        <p:spPr>
          <a:xfrm>
            <a:off x="6053670" y="1155422"/>
            <a:ext cx="2912532" cy="276999"/>
          </a:xfrm>
          <a:prstGeom prst="rect">
            <a:avLst/>
          </a:prstGeom>
          <a:noFill/>
        </p:spPr>
        <p:txBody>
          <a:bodyPr wrap="square" rtlCol="0">
            <a:spAutoFit/>
          </a:bodyPr>
          <a:lstStyle/>
          <a:p>
            <a:pPr algn="ctr"/>
            <a:r>
              <a:rPr lang="en-US" sz="1200" b="1" u="sng" dirty="0">
                <a:solidFill>
                  <a:prstClr val="black"/>
                </a:solidFill>
                <a:latin typeface="Arial"/>
                <a:ea typeface="Verdana" pitchFamily="34" charset="0"/>
                <a:cs typeface="Verdana" pitchFamily="34" charset="0"/>
              </a:rPr>
              <a:t>Task 4: Aggregation Prototype</a:t>
            </a:r>
          </a:p>
        </p:txBody>
      </p:sp>
      <p:grpSp>
        <p:nvGrpSpPr>
          <p:cNvPr id="50" name="Group 49"/>
          <p:cNvGrpSpPr/>
          <p:nvPr/>
        </p:nvGrpSpPr>
        <p:grpSpPr>
          <a:xfrm>
            <a:off x="3502981" y="3370949"/>
            <a:ext cx="1983482" cy="1279435"/>
            <a:chOff x="3502981" y="3718085"/>
            <a:chExt cx="1983482" cy="1279435"/>
          </a:xfrm>
        </p:grpSpPr>
        <p:sp>
          <p:nvSpPr>
            <p:cNvPr id="17" name="Rectangle 16"/>
            <p:cNvSpPr/>
            <p:nvPr/>
          </p:nvSpPr>
          <p:spPr>
            <a:xfrm>
              <a:off x="3502981" y="3718085"/>
              <a:ext cx="1977221" cy="1278489"/>
            </a:xfrm>
            <a:prstGeom prst="rect">
              <a:avLst/>
            </a:prstGeom>
            <a:solidFill>
              <a:schemeClr val="tx2">
                <a:lumMod val="40000"/>
                <a:lumOff val="60000"/>
                <a:alpha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pic>
          <p:nvPicPr>
            <p:cNvPr id="44" name="Picture 43" descr="responsive-design-1.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77731" y="3780366"/>
              <a:ext cx="1261535" cy="630768"/>
            </a:xfrm>
            <a:prstGeom prst="rect">
              <a:avLst/>
            </a:prstGeom>
          </p:spPr>
        </p:pic>
        <p:sp>
          <p:nvSpPr>
            <p:cNvPr id="6" name="TextBox 5"/>
            <p:cNvSpPr txBox="1"/>
            <p:nvPr/>
          </p:nvSpPr>
          <p:spPr>
            <a:xfrm>
              <a:off x="3522197" y="4398164"/>
              <a:ext cx="1964266" cy="276999"/>
            </a:xfrm>
            <a:prstGeom prst="rect">
              <a:avLst/>
            </a:prstGeom>
            <a:noFill/>
          </p:spPr>
          <p:txBody>
            <a:bodyPr wrap="square" rtlCol="0">
              <a:spAutoFit/>
            </a:bodyPr>
            <a:lstStyle/>
            <a:p>
              <a:pPr algn="ctr"/>
              <a:r>
                <a:rPr lang="en-US" sz="1200" b="1" dirty="0">
                  <a:solidFill>
                    <a:prstClr val="black"/>
                  </a:solidFill>
                  <a:latin typeface="Arial"/>
                  <a:ea typeface="Verdana" pitchFamily="34" charset="0"/>
                  <a:cs typeface="Verdana" pitchFamily="34" charset="0"/>
                </a:rPr>
                <a:t>Data Capture Prototype</a:t>
              </a:r>
            </a:p>
          </p:txBody>
        </p:sp>
        <p:sp>
          <p:nvSpPr>
            <p:cNvPr id="102" name="TextBox 101"/>
            <p:cNvSpPr txBox="1"/>
            <p:nvPr/>
          </p:nvSpPr>
          <p:spPr>
            <a:xfrm>
              <a:off x="3674589" y="4597410"/>
              <a:ext cx="1634066" cy="400110"/>
            </a:xfrm>
            <a:prstGeom prst="rect">
              <a:avLst/>
            </a:prstGeom>
            <a:noFill/>
          </p:spPr>
          <p:txBody>
            <a:bodyPr wrap="square" rtlCol="0">
              <a:spAutoFit/>
            </a:bodyPr>
            <a:lstStyle/>
            <a:p>
              <a:pPr algn="ctr"/>
              <a:r>
                <a:rPr lang="en-US" sz="1000" dirty="0">
                  <a:solidFill>
                    <a:schemeClr val="tx1">
                      <a:lumMod val="50000"/>
                      <a:lumOff val="50000"/>
                    </a:schemeClr>
                  </a:solidFill>
                  <a:ea typeface="Verdana" pitchFamily="34" charset="0"/>
                  <a:cs typeface="Verdana" pitchFamily="34" charset="0"/>
                </a:rPr>
                <a:t>Structured Oncology</a:t>
              </a:r>
            </a:p>
            <a:p>
              <a:pPr algn="ctr"/>
              <a:r>
                <a:rPr lang="en-US" sz="1000" dirty="0">
                  <a:solidFill>
                    <a:schemeClr val="tx1">
                      <a:lumMod val="50000"/>
                      <a:lumOff val="50000"/>
                    </a:schemeClr>
                  </a:solidFill>
                  <a:ea typeface="Verdana" pitchFamily="34" charset="0"/>
                  <a:cs typeface="Verdana" pitchFamily="34" charset="0"/>
                </a:rPr>
                <a:t>Treatment Data </a:t>
              </a:r>
            </a:p>
          </p:txBody>
        </p:sp>
      </p:grpSp>
      <p:sp>
        <p:nvSpPr>
          <p:cNvPr id="63" name="Up-Down Arrow 62"/>
          <p:cNvSpPr/>
          <p:nvPr/>
        </p:nvSpPr>
        <p:spPr>
          <a:xfrm>
            <a:off x="4359045" y="2732424"/>
            <a:ext cx="251298" cy="563455"/>
          </a:xfrm>
          <a:prstGeom prst="up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sp>
        <p:nvSpPr>
          <p:cNvPr id="64" name="Up-Down Arrow 63"/>
          <p:cNvSpPr/>
          <p:nvPr/>
        </p:nvSpPr>
        <p:spPr>
          <a:xfrm>
            <a:off x="4359047" y="4705168"/>
            <a:ext cx="251298" cy="563455"/>
          </a:xfrm>
          <a:prstGeom prst="up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sp>
        <p:nvSpPr>
          <p:cNvPr id="103" name="TextBox 102"/>
          <p:cNvSpPr txBox="1"/>
          <p:nvPr/>
        </p:nvSpPr>
        <p:spPr>
          <a:xfrm>
            <a:off x="4504321" y="4859883"/>
            <a:ext cx="947032" cy="246221"/>
          </a:xfrm>
          <a:prstGeom prst="rect">
            <a:avLst/>
          </a:prstGeom>
          <a:noFill/>
        </p:spPr>
        <p:txBody>
          <a:bodyPr wrap="none" rtlCol="0">
            <a:spAutoFit/>
          </a:bodyPr>
          <a:lstStyle/>
          <a:p>
            <a:pPr>
              <a:spcAft>
                <a:spcPts val="600"/>
              </a:spcAft>
            </a:pPr>
            <a:r>
              <a:rPr lang="en-US" sz="1000" b="1" dirty="0">
                <a:ea typeface="Verdana" pitchFamily="34" charset="0"/>
                <a:cs typeface="Verdana" pitchFamily="34" charset="0"/>
              </a:rPr>
              <a:t>Clinical pilot</a:t>
            </a:r>
          </a:p>
        </p:txBody>
      </p:sp>
      <p:sp>
        <p:nvSpPr>
          <p:cNvPr id="70" name="Rounded Rectangle 69"/>
          <p:cNvSpPr/>
          <p:nvPr/>
        </p:nvSpPr>
        <p:spPr>
          <a:xfrm>
            <a:off x="6172205" y="1481667"/>
            <a:ext cx="2633133" cy="4656666"/>
          </a:xfrm>
          <a:prstGeom prst="roundRect">
            <a:avLst>
              <a:gd name="adj" fmla="val 9226"/>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7" name="Picture 76" descr="Noun_Project_Searc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5184" y="1899961"/>
            <a:ext cx="440904" cy="458002"/>
          </a:xfrm>
          <a:prstGeom prst="rect">
            <a:avLst/>
          </a:prstGeom>
        </p:spPr>
      </p:pic>
      <p:grpSp>
        <p:nvGrpSpPr>
          <p:cNvPr id="79" name="Group 78"/>
          <p:cNvGrpSpPr/>
          <p:nvPr/>
        </p:nvGrpSpPr>
        <p:grpSpPr>
          <a:xfrm>
            <a:off x="1480969" y="1916895"/>
            <a:ext cx="648034" cy="648884"/>
            <a:chOff x="5815877" y="4236754"/>
            <a:chExt cx="648034" cy="648884"/>
          </a:xfrm>
        </p:grpSpPr>
        <p:sp>
          <p:nvSpPr>
            <p:cNvPr id="80" name="TextBox 79"/>
            <p:cNvSpPr txBox="1"/>
            <p:nvPr/>
          </p:nvSpPr>
          <p:spPr>
            <a:xfrm>
              <a:off x="5815877" y="4639417"/>
              <a:ext cx="648034" cy="246221"/>
            </a:xfrm>
            <a:prstGeom prst="rect">
              <a:avLst/>
            </a:prstGeom>
            <a:noFill/>
          </p:spPr>
          <p:txBody>
            <a:bodyPr wrap="none" rtlCol="0">
              <a:spAutoFit/>
            </a:bodyPr>
            <a:lstStyle/>
            <a:p>
              <a:pPr>
                <a:spcAft>
                  <a:spcPts val="600"/>
                </a:spcAft>
              </a:pPr>
              <a:r>
                <a:rPr lang="en-US" sz="1000" dirty="0">
                  <a:solidFill>
                    <a:prstClr val="black"/>
                  </a:solidFill>
                  <a:latin typeface="Arial"/>
                  <a:ea typeface="Verdana" pitchFamily="34" charset="0"/>
                  <a:cs typeface="Verdana" pitchFamily="34" charset="0"/>
                </a:rPr>
                <a:t>Patients</a:t>
              </a:r>
            </a:p>
          </p:txBody>
        </p:sp>
        <p:pic>
          <p:nvPicPr>
            <p:cNvPr id="84" name="Picture 83" descr="Noun_Project_Searc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14220" y="4236754"/>
              <a:ext cx="440904" cy="458002"/>
            </a:xfrm>
            <a:prstGeom prst="rect">
              <a:avLst/>
            </a:prstGeom>
          </p:spPr>
        </p:pic>
      </p:grpSp>
      <p:pic>
        <p:nvPicPr>
          <p:cNvPr id="87" name="Picture 86" descr="Noun_Project_Search.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3450" y="1916895"/>
            <a:ext cx="440904" cy="458002"/>
          </a:xfrm>
          <a:prstGeom prst="rect">
            <a:avLst/>
          </a:prstGeom>
        </p:spPr>
      </p:pic>
      <p:sp>
        <p:nvSpPr>
          <p:cNvPr id="91" name="Rectangle 90"/>
          <p:cNvSpPr/>
          <p:nvPr/>
        </p:nvSpPr>
        <p:spPr>
          <a:xfrm>
            <a:off x="1058615" y="1712911"/>
            <a:ext cx="1498310" cy="95410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sp>
        <p:nvSpPr>
          <p:cNvPr id="92" name="Rounded Rectangle 91"/>
          <p:cNvSpPr/>
          <p:nvPr/>
        </p:nvSpPr>
        <p:spPr>
          <a:xfrm>
            <a:off x="753359" y="1468053"/>
            <a:ext cx="2057580" cy="4669750"/>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TextBox 98"/>
          <p:cNvSpPr txBox="1"/>
          <p:nvPr/>
        </p:nvSpPr>
        <p:spPr>
          <a:xfrm>
            <a:off x="550330" y="1155423"/>
            <a:ext cx="2472267" cy="276999"/>
          </a:xfrm>
          <a:prstGeom prst="rect">
            <a:avLst/>
          </a:prstGeom>
          <a:noFill/>
        </p:spPr>
        <p:txBody>
          <a:bodyPr wrap="square" rtlCol="0">
            <a:spAutoFit/>
          </a:bodyPr>
          <a:lstStyle/>
          <a:p>
            <a:pPr algn="ctr"/>
            <a:r>
              <a:rPr lang="en-US" sz="1200" b="1" u="sng" dirty="0">
                <a:solidFill>
                  <a:prstClr val="black"/>
                </a:solidFill>
                <a:latin typeface="Arial"/>
                <a:ea typeface="Verdana" pitchFamily="34" charset="0"/>
                <a:cs typeface="Verdana" pitchFamily="34" charset="0"/>
              </a:rPr>
              <a:t>Task 2: Curate Patient Records</a:t>
            </a:r>
          </a:p>
        </p:txBody>
      </p:sp>
      <p:grpSp>
        <p:nvGrpSpPr>
          <p:cNvPr id="46" name="Group 45"/>
          <p:cNvGrpSpPr/>
          <p:nvPr/>
        </p:nvGrpSpPr>
        <p:grpSpPr>
          <a:xfrm>
            <a:off x="6333071" y="1710281"/>
            <a:ext cx="728148" cy="761989"/>
            <a:chOff x="6333071" y="1981214"/>
            <a:chExt cx="728148" cy="761989"/>
          </a:xfrm>
        </p:grpSpPr>
        <p:sp>
          <p:nvSpPr>
            <p:cNvPr id="78" name="Rectangle 77"/>
            <p:cNvSpPr/>
            <p:nvPr/>
          </p:nvSpPr>
          <p:spPr>
            <a:xfrm>
              <a:off x="6350019" y="1981214"/>
              <a:ext cx="685800" cy="761989"/>
            </a:xfrm>
            <a:prstGeom prst="rect">
              <a:avLst/>
            </a:prstGeom>
            <a:solidFill>
              <a:schemeClr val="tx2">
                <a:lumMod val="40000"/>
                <a:lumOff val="60000"/>
                <a:alpha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sp>
          <p:nvSpPr>
            <p:cNvPr id="83" name="TextBox 82"/>
            <p:cNvSpPr txBox="1"/>
            <p:nvPr/>
          </p:nvSpPr>
          <p:spPr>
            <a:xfrm>
              <a:off x="6333071" y="2336814"/>
              <a:ext cx="728148" cy="400110"/>
            </a:xfrm>
            <a:prstGeom prst="rect">
              <a:avLst/>
            </a:prstGeom>
            <a:noFill/>
          </p:spPr>
          <p:txBody>
            <a:bodyPr wrap="square" rtlCol="0">
              <a:spAutoFit/>
            </a:bodyPr>
            <a:lstStyle/>
            <a:p>
              <a:pPr algn="ctr"/>
              <a:r>
                <a:rPr lang="en-US" sz="1000" dirty="0">
                  <a:ea typeface="Verdana" pitchFamily="34" charset="0"/>
                  <a:cs typeface="Verdana" pitchFamily="34" charset="0"/>
                </a:rPr>
                <a:t>Other </a:t>
              </a:r>
            </a:p>
            <a:p>
              <a:pPr algn="ctr"/>
              <a:r>
                <a:rPr lang="en-US" sz="1000" dirty="0">
                  <a:ea typeface="Verdana" pitchFamily="34" charset="0"/>
                  <a:cs typeface="Verdana" pitchFamily="34" charset="0"/>
                </a:rPr>
                <a:t>Providers</a:t>
              </a:r>
            </a:p>
          </p:txBody>
        </p:sp>
        <p:pic>
          <p:nvPicPr>
            <p:cNvPr id="101" name="Picture 100" descr="responsive-design-1.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92335" y="2065868"/>
              <a:ext cx="643466" cy="321733"/>
            </a:xfrm>
            <a:prstGeom prst="rect">
              <a:avLst/>
            </a:prstGeom>
          </p:spPr>
        </p:pic>
      </p:grpSp>
      <p:grpSp>
        <p:nvGrpSpPr>
          <p:cNvPr id="55" name="Group 54"/>
          <p:cNvGrpSpPr/>
          <p:nvPr/>
        </p:nvGrpSpPr>
        <p:grpSpPr>
          <a:xfrm>
            <a:off x="964699" y="4420966"/>
            <a:ext cx="1677683" cy="1498504"/>
            <a:chOff x="863881" y="4760913"/>
            <a:chExt cx="1845451" cy="1648354"/>
          </a:xfrm>
        </p:grpSpPr>
        <p:pic>
          <p:nvPicPr>
            <p:cNvPr id="54" name="Picture 53" descr="visualizations.jp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2865" y="4822420"/>
              <a:ext cx="1745827" cy="1575332"/>
            </a:xfrm>
            <a:prstGeom prst="rect">
              <a:avLst/>
            </a:prstGeom>
          </p:spPr>
        </p:pic>
        <p:sp>
          <p:nvSpPr>
            <p:cNvPr id="105" name="Rectangle 104"/>
            <p:cNvSpPr/>
            <p:nvPr/>
          </p:nvSpPr>
          <p:spPr>
            <a:xfrm>
              <a:off x="863881" y="4760913"/>
              <a:ext cx="1845451" cy="16483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grpSp>
      <p:sp>
        <p:nvSpPr>
          <p:cNvPr id="108" name="Up-Down Arrow 107"/>
          <p:cNvSpPr/>
          <p:nvPr/>
        </p:nvSpPr>
        <p:spPr>
          <a:xfrm>
            <a:off x="1675112" y="2700882"/>
            <a:ext cx="251298" cy="423332"/>
          </a:xfrm>
          <a:prstGeom prst="up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sp>
        <p:nvSpPr>
          <p:cNvPr id="109" name="Up-Down Arrow 108"/>
          <p:cNvSpPr/>
          <p:nvPr/>
        </p:nvSpPr>
        <p:spPr>
          <a:xfrm>
            <a:off x="1675112" y="3953957"/>
            <a:ext cx="251298" cy="423332"/>
          </a:xfrm>
          <a:prstGeom prst="up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latin typeface="Arial"/>
            </a:endParaRPr>
          </a:p>
        </p:txBody>
      </p:sp>
      <p:pic>
        <p:nvPicPr>
          <p:cNvPr id="58" name="Picture 57" descr="curated_record.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20580" y="3318931"/>
            <a:ext cx="458452" cy="457199"/>
          </a:xfrm>
          <a:prstGeom prst="rect">
            <a:avLst/>
          </a:prstGeom>
        </p:spPr>
      </p:pic>
      <p:pic>
        <p:nvPicPr>
          <p:cNvPr id="111" name="Picture 110" descr="curated_record.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94714" y="3318931"/>
            <a:ext cx="458452" cy="457199"/>
          </a:xfrm>
          <a:prstGeom prst="rect">
            <a:avLst/>
          </a:prstGeom>
        </p:spPr>
      </p:pic>
      <p:pic>
        <p:nvPicPr>
          <p:cNvPr id="112" name="Picture 111" descr="curated_record.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77316" y="3318931"/>
            <a:ext cx="458452" cy="457199"/>
          </a:xfrm>
          <a:prstGeom prst="rect">
            <a:avLst/>
          </a:prstGeom>
        </p:spPr>
      </p:pic>
      <p:sp>
        <p:nvSpPr>
          <p:cNvPr id="113" name="TextBox 112"/>
          <p:cNvSpPr txBox="1"/>
          <p:nvPr/>
        </p:nvSpPr>
        <p:spPr>
          <a:xfrm>
            <a:off x="1854252" y="2777082"/>
            <a:ext cx="590864" cy="246221"/>
          </a:xfrm>
          <a:prstGeom prst="rect">
            <a:avLst/>
          </a:prstGeom>
          <a:noFill/>
        </p:spPr>
        <p:txBody>
          <a:bodyPr wrap="none" rtlCol="0">
            <a:spAutoFit/>
          </a:bodyPr>
          <a:lstStyle/>
          <a:p>
            <a:pPr>
              <a:spcAft>
                <a:spcPts val="600"/>
              </a:spcAft>
            </a:pPr>
            <a:r>
              <a:rPr lang="en-US" sz="1000" b="1" dirty="0">
                <a:ea typeface="Verdana" pitchFamily="34" charset="0"/>
                <a:cs typeface="Verdana" pitchFamily="34" charset="0"/>
              </a:rPr>
              <a:t>Curate</a:t>
            </a:r>
          </a:p>
        </p:txBody>
      </p:sp>
      <p:sp>
        <p:nvSpPr>
          <p:cNvPr id="114" name="TextBox 113"/>
          <p:cNvSpPr txBox="1"/>
          <p:nvPr/>
        </p:nvSpPr>
        <p:spPr>
          <a:xfrm>
            <a:off x="1854250" y="4047082"/>
            <a:ext cx="731190" cy="246221"/>
          </a:xfrm>
          <a:prstGeom prst="rect">
            <a:avLst/>
          </a:prstGeom>
          <a:noFill/>
        </p:spPr>
        <p:txBody>
          <a:bodyPr wrap="none" rtlCol="0">
            <a:spAutoFit/>
          </a:bodyPr>
          <a:lstStyle/>
          <a:p>
            <a:pPr>
              <a:spcAft>
                <a:spcPts val="600"/>
              </a:spcAft>
            </a:pPr>
            <a:r>
              <a:rPr lang="en-US" sz="1000" b="1" dirty="0">
                <a:ea typeface="Verdana" pitchFamily="34" charset="0"/>
                <a:cs typeface="Verdana" pitchFamily="34" charset="0"/>
              </a:rPr>
              <a:t>Visualize</a:t>
            </a:r>
          </a:p>
        </p:txBody>
      </p:sp>
      <p:sp>
        <p:nvSpPr>
          <p:cNvPr id="19" name="Right Arrow 18"/>
          <p:cNvSpPr/>
          <p:nvPr/>
        </p:nvSpPr>
        <p:spPr>
          <a:xfrm>
            <a:off x="2882900" y="3657600"/>
            <a:ext cx="419100" cy="27940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94" name="Rectangle 93"/>
          <p:cNvSpPr/>
          <p:nvPr/>
        </p:nvSpPr>
        <p:spPr>
          <a:xfrm>
            <a:off x="838200" y="6235699"/>
            <a:ext cx="7912100" cy="444083"/>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97" name="TextBox 96"/>
          <p:cNvSpPr txBox="1"/>
          <p:nvPr/>
        </p:nvSpPr>
        <p:spPr>
          <a:xfrm>
            <a:off x="862272" y="6275866"/>
            <a:ext cx="7862628" cy="338554"/>
          </a:xfrm>
          <a:prstGeom prst="rect">
            <a:avLst/>
          </a:prstGeom>
          <a:noFill/>
        </p:spPr>
        <p:txBody>
          <a:bodyPr wrap="square" rtlCol="0">
            <a:spAutoFit/>
          </a:bodyPr>
          <a:lstStyle/>
          <a:p>
            <a:pPr algn="ctr">
              <a:spcAft>
                <a:spcPts val="600"/>
              </a:spcAft>
            </a:pPr>
            <a:r>
              <a:rPr lang="en-US" sz="1600" b="1" dirty="0">
                <a:ea typeface="Verdana" pitchFamily="34" charset="0"/>
                <a:cs typeface="Verdana" pitchFamily="34" charset="0"/>
              </a:rPr>
              <a:t>Data Standardization (Tasks 1 and 5)</a:t>
            </a:r>
          </a:p>
        </p:txBody>
      </p:sp>
      <p:pic>
        <p:nvPicPr>
          <p:cNvPr id="38" name="Picture 37" descr="SHR_logo_blue_large.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36240" y="6283008"/>
            <a:ext cx="355031" cy="362585"/>
          </a:xfrm>
          <a:prstGeom prst="rect">
            <a:avLst/>
          </a:prstGeom>
        </p:spPr>
      </p:pic>
      <p:sp>
        <p:nvSpPr>
          <p:cNvPr id="100" name="Right Arrow 99"/>
          <p:cNvSpPr/>
          <p:nvPr/>
        </p:nvSpPr>
        <p:spPr>
          <a:xfrm rot="5400000">
            <a:off x="7319434" y="4267202"/>
            <a:ext cx="419100" cy="279400"/>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4" name="Rectangle 103"/>
          <p:cNvSpPr/>
          <p:nvPr/>
        </p:nvSpPr>
        <p:spPr>
          <a:xfrm>
            <a:off x="6553201" y="4656667"/>
            <a:ext cx="1888067" cy="116839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Arial"/>
            </a:endParaRPr>
          </a:p>
        </p:txBody>
      </p:sp>
      <p:pic>
        <p:nvPicPr>
          <p:cNvPr id="106" name="Picture 105" descr="CancerLinQ_Miller_HL7_2_16_17_pdf__page_34_of_60_.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71735" y="4834132"/>
            <a:ext cx="1682908" cy="804669"/>
          </a:xfrm>
          <a:prstGeom prst="rect">
            <a:avLst/>
          </a:prstGeom>
        </p:spPr>
      </p:pic>
    </p:spTree>
    <p:extLst>
      <p:ext uri="{BB962C8B-B14F-4D97-AF65-F5344CB8AC3E}">
        <p14:creationId xmlns:p14="http://schemas.microsoft.com/office/powerpoint/2010/main" val="346054143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l"/>
            <a:r>
              <a:rPr lang="en-US" dirty="0">
                <a:solidFill>
                  <a:schemeClr val="tx1">
                    <a:lumMod val="50000"/>
                    <a:lumOff val="50000"/>
                  </a:schemeClr>
                </a:solidFill>
              </a:rPr>
              <a:t>© 2017 The MITRE Corporation. All rights reserved. 	For internal MITRE use</a:t>
            </a:r>
          </a:p>
        </p:txBody>
      </p:sp>
      <p:sp>
        <p:nvSpPr>
          <p:cNvPr id="6" name="Rectangle 5"/>
          <p:cNvSpPr/>
          <p:nvPr/>
        </p:nvSpPr>
        <p:spPr>
          <a:xfrm>
            <a:off x="532854" y="1012382"/>
            <a:ext cx="8436858" cy="5844031"/>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485267" y="0"/>
            <a:ext cx="8229600" cy="868362"/>
          </a:xfrm>
        </p:spPr>
        <p:txBody>
          <a:bodyPr/>
          <a:lstStyle/>
          <a:p>
            <a:r>
              <a:rPr lang="en-US" dirty="0" smtClean="0"/>
              <a:t>Task 2: Conceptual Mockup</a:t>
            </a:r>
            <a:endParaRPr lang="en-US" dirty="0"/>
          </a:p>
        </p:txBody>
      </p:sp>
      <p:pic>
        <p:nvPicPr>
          <p:cNvPr id="5" name="Picture 4" descr="tumor_board_concept.jpg"/>
          <p:cNvPicPr>
            <a:picLocks noChangeAspect="1"/>
          </p:cNvPicPr>
          <p:nvPr/>
        </p:nvPicPr>
        <p:blipFill rotWithShape="1">
          <a:blip r:embed="rId2" cstate="print">
            <a:extLst>
              <a:ext uri="{28A0092B-C50C-407E-A947-70E740481C1C}">
                <a14:useLocalDpi xmlns:a14="http://schemas.microsoft.com/office/drawing/2010/main" val="0"/>
              </a:ext>
            </a:extLst>
          </a:blip>
          <a:srcRect b="17999"/>
          <a:stretch/>
        </p:blipFill>
        <p:spPr>
          <a:xfrm>
            <a:off x="1373157" y="790366"/>
            <a:ext cx="6815036" cy="5942239"/>
          </a:xfrm>
          <a:prstGeom prst="rect">
            <a:avLst/>
          </a:prstGeom>
          <a:ln>
            <a:solidFill>
              <a:schemeClr val="bg1">
                <a:lumMod val="75000"/>
              </a:schemeClr>
            </a:solidFill>
          </a:ln>
          <a:effectLst>
            <a:outerShdw blurRad="76200" dist="101600" dir="2700000" algn="tl" rotWithShape="0">
              <a:srgbClr val="000000">
                <a:alpha val="22000"/>
              </a:srgbClr>
            </a:outerShdw>
          </a:effectLst>
        </p:spPr>
      </p:pic>
    </p:spTree>
    <p:extLst>
      <p:ext uri="{BB962C8B-B14F-4D97-AF65-F5344CB8AC3E}">
        <p14:creationId xmlns:p14="http://schemas.microsoft.com/office/powerpoint/2010/main" val="38976464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l"/>
            <a:r>
              <a:rPr lang="en-US" dirty="0">
                <a:solidFill>
                  <a:schemeClr val="tx1">
                    <a:lumMod val="50000"/>
                    <a:lumOff val="50000"/>
                  </a:schemeClr>
                </a:solidFill>
              </a:rPr>
              <a:t>© 2017 The MITRE Corporation. All rights reserved. 	For internal MITRE use</a:t>
            </a:r>
          </a:p>
        </p:txBody>
      </p:sp>
      <p:sp>
        <p:nvSpPr>
          <p:cNvPr id="6" name="Rectangle 5"/>
          <p:cNvSpPr/>
          <p:nvPr/>
        </p:nvSpPr>
        <p:spPr>
          <a:xfrm>
            <a:off x="12699" y="1371600"/>
            <a:ext cx="9029701" cy="54864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Timeline</a:t>
            </a:r>
          </a:p>
        </p:txBody>
      </p:sp>
      <p:pic>
        <p:nvPicPr>
          <p:cNvPr id="7" name="Picture 6" descr="SHR-CO FY17 ASCO v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76" y="1422400"/>
            <a:ext cx="8947124" cy="5219699"/>
          </a:xfrm>
          <a:prstGeom prst="rect">
            <a:avLst/>
          </a:prstGeom>
        </p:spPr>
      </p:pic>
    </p:spTree>
    <p:extLst>
      <p:ext uri="{BB962C8B-B14F-4D97-AF65-F5344CB8AC3E}">
        <p14:creationId xmlns:p14="http://schemas.microsoft.com/office/powerpoint/2010/main" val="23483866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SHR for Clinical Oncology Elements</a:t>
            </a:r>
          </a:p>
        </p:txBody>
      </p:sp>
      <p:sp>
        <p:nvSpPr>
          <p:cNvPr id="3" name="Content Placeholder 2"/>
          <p:cNvSpPr>
            <a:spLocks noGrp="1"/>
          </p:cNvSpPr>
          <p:nvPr>
            <p:ph idx="1"/>
          </p:nvPr>
        </p:nvSpPr>
        <p:spPr>
          <a:xfrm>
            <a:off x="609600" y="1447800"/>
            <a:ext cx="8229600" cy="5257800"/>
          </a:xfrm>
        </p:spPr>
        <p:txBody>
          <a:bodyPr>
            <a:normAutofit fontScale="62500" lnSpcReduction="20000"/>
          </a:bodyPr>
          <a:lstStyle/>
          <a:p>
            <a:pPr marL="457200" indent="-457200">
              <a:buFont typeface="+mj-lt"/>
              <a:buAutoNum type="arabicPeriod"/>
            </a:pPr>
            <a:r>
              <a:rPr lang="en-US" dirty="0"/>
              <a:t>Current Staging </a:t>
            </a:r>
          </a:p>
          <a:p>
            <a:pPr marL="741363" lvl="1" indent="-457200"/>
            <a:r>
              <a:rPr lang="en-US" dirty="0"/>
              <a:t>Using American Joint Committee on Cancer (AJCC) Tumor, Node, Metastasis (TMN) Staging</a:t>
            </a:r>
          </a:p>
          <a:p>
            <a:pPr marL="457200" indent="-457200">
              <a:buFont typeface="+mj-lt"/>
              <a:buAutoNum type="arabicPeriod"/>
            </a:pPr>
            <a:r>
              <a:rPr lang="en-US" dirty="0"/>
              <a:t>Pathology results</a:t>
            </a:r>
          </a:p>
          <a:p>
            <a:pPr marL="741363" lvl="1" indent="-457200"/>
            <a:r>
              <a:rPr lang="en-US" dirty="0"/>
              <a:t>Initial diagnosis of an invasive cancer (Breast)</a:t>
            </a:r>
          </a:p>
          <a:p>
            <a:pPr marL="741363" lvl="1" indent="-457200"/>
            <a:r>
              <a:rPr lang="en-US" dirty="0"/>
              <a:t>For treatment plan, the histological grade assessment (e.g., HG1, HG2, or HG3) and the status of the three most important receptors (estrogen receptor, progesterone receptor, HER2)</a:t>
            </a:r>
          </a:p>
          <a:p>
            <a:pPr marL="457200" indent="-457200">
              <a:buFont typeface="+mj-lt"/>
              <a:buAutoNum type="arabicPeriod"/>
            </a:pPr>
            <a:r>
              <a:rPr lang="en-US" dirty="0" err="1"/>
              <a:t>Oncotype</a:t>
            </a:r>
            <a:r>
              <a:rPr lang="en-US" dirty="0"/>
              <a:t> DX Recurrence Score</a:t>
            </a:r>
          </a:p>
          <a:p>
            <a:pPr marL="741363" lvl="1" indent="-457200"/>
            <a:r>
              <a:rPr lang="en-US" dirty="0"/>
              <a:t>A proprietary test of Genomic Health currently scanned into medical records</a:t>
            </a:r>
          </a:p>
          <a:p>
            <a:pPr marL="457200" indent="-457200">
              <a:buFont typeface="+mj-lt"/>
              <a:buAutoNum type="arabicPeriod"/>
            </a:pPr>
            <a:r>
              <a:rPr lang="en-US" dirty="0"/>
              <a:t>Genetic tests for BRCA genes and gene panels</a:t>
            </a:r>
          </a:p>
          <a:p>
            <a:pPr marL="457200" indent="-457200">
              <a:buFont typeface="+mj-lt"/>
              <a:buAutoNum type="arabicPeriod"/>
            </a:pPr>
            <a:r>
              <a:rPr lang="en-US" dirty="0"/>
              <a:t>Best overall response</a:t>
            </a:r>
          </a:p>
          <a:p>
            <a:pPr marL="741363" lvl="1" indent="-457200"/>
            <a:r>
              <a:rPr lang="en-US" dirty="0"/>
              <a:t>Using a standardized criterion such as RECIST. </a:t>
            </a:r>
          </a:p>
          <a:p>
            <a:pPr marL="741363" lvl="1" indent="-457200"/>
            <a:r>
              <a:rPr lang="en-US" dirty="0"/>
              <a:t>Includes complete response, partial response, stable disease, or progressive disease</a:t>
            </a:r>
          </a:p>
          <a:p>
            <a:pPr marL="457200" indent="-457200">
              <a:buFont typeface="+mj-lt"/>
              <a:buAutoNum type="arabicPeriod"/>
            </a:pPr>
            <a:r>
              <a:rPr lang="en-US" dirty="0"/>
              <a:t>Target versus </a:t>
            </a:r>
            <a:r>
              <a:rPr lang="en-US" dirty="0" smtClean="0"/>
              <a:t>non-target </a:t>
            </a:r>
            <a:r>
              <a:rPr lang="en-US" dirty="0"/>
              <a:t>lesion assessment</a:t>
            </a:r>
          </a:p>
          <a:p>
            <a:pPr marL="457200" indent="-457200">
              <a:buFont typeface="+mj-lt"/>
              <a:buAutoNum type="arabicPeriod"/>
            </a:pPr>
            <a:r>
              <a:rPr lang="en-US" dirty="0"/>
              <a:t>Radiology assessment and classification of response as partial response to stable disease</a:t>
            </a:r>
          </a:p>
          <a:p>
            <a:pPr marL="457200" indent="-457200">
              <a:buFont typeface="+mj-lt"/>
              <a:buAutoNum type="arabicPeriod"/>
            </a:pPr>
            <a:r>
              <a:rPr lang="en-US" dirty="0"/>
              <a:t>Risk factors</a:t>
            </a:r>
          </a:p>
          <a:p>
            <a:pPr marL="741363" lvl="1" indent="-457200"/>
            <a:r>
              <a:rPr lang="en-US" dirty="0"/>
              <a:t>Includes general health history, smoking, pregnancies, age at first menses, family history of cancer</a:t>
            </a:r>
          </a:p>
          <a:p>
            <a:pPr marL="741363" lvl="1" indent="-457200"/>
            <a:r>
              <a:rPr lang="en-US" dirty="0"/>
              <a:t>Usually collected but not not in structured form and non-comprehensive</a:t>
            </a:r>
          </a:p>
          <a:p>
            <a:pPr marL="457200" indent="-457200">
              <a:buFont typeface="+mj-lt"/>
              <a:buAutoNum type="arabicPeriod"/>
            </a:pPr>
            <a:r>
              <a:rPr lang="en-US" dirty="0"/>
              <a:t>Toxicity assessment</a:t>
            </a:r>
          </a:p>
          <a:p>
            <a:pPr marL="457200" indent="-457200">
              <a:buFont typeface="+mj-lt"/>
              <a:buAutoNum type="arabicPeriod"/>
            </a:pPr>
            <a:r>
              <a:rPr lang="en-US" dirty="0"/>
              <a:t>Event dates </a:t>
            </a:r>
          </a:p>
          <a:p>
            <a:pPr marL="741363" lvl="1" indent="-457200"/>
            <a:r>
              <a:rPr lang="en-US" dirty="0"/>
              <a:t>Precise dates of diagnosis and recurrence (with </a:t>
            </a:r>
            <a:r>
              <a:rPr lang="en-US" dirty="0" smtClean="0"/>
              <a:t>methodology</a:t>
            </a:r>
            <a:r>
              <a:rPr lang="en-US" dirty="0"/>
              <a:t>) are not precisely defined nor captured on medical records</a:t>
            </a:r>
          </a:p>
        </p:txBody>
      </p:sp>
      <p:sp>
        <p:nvSpPr>
          <p:cNvPr id="4" name="Footer Placeholder 3"/>
          <p:cNvSpPr>
            <a:spLocks noGrp="1"/>
          </p:cNvSpPr>
          <p:nvPr>
            <p:ph type="ftr" sz="quarter" idx="3"/>
          </p:nvPr>
        </p:nvSpPr>
        <p:spPr/>
        <p:txBody>
          <a:bodyPr/>
          <a:lstStyle/>
          <a:p>
            <a:pPr algn="l"/>
            <a:r>
              <a:rPr lang="en-US">
                <a:solidFill>
                  <a:schemeClr val="tx1">
                    <a:lumMod val="50000"/>
                    <a:lumOff val="50000"/>
                  </a:schemeClr>
                </a:solidFill>
              </a:rPr>
              <a:t>© 2017 The MITRE Corporation. All rights reserved. 	For internal MITRE use</a:t>
            </a:r>
            <a:endParaRPr lang="en-US" dirty="0">
              <a:solidFill>
                <a:schemeClr val="tx1">
                  <a:lumMod val="50000"/>
                  <a:lumOff val="50000"/>
                </a:schemeClr>
              </a:solidFill>
            </a:endParaRPr>
          </a:p>
        </p:txBody>
      </p:sp>
      <p:sp>
        <p:nvSpPr>
          <p:cNvPr id="5" name="TextBox 4"/>
          <p:cNvSpPr txBox="1"/>
          <p:nvPr/>
        </p:nvSpPr>
        <p:spPr>
          <a:xfrm>
            <a:off x="660400" y="889000"/>
            <a:ext cx="4963118" cy="338554"/>
          </a:xfrm>
          <a:prstGeom prst="rect">
            <a:avLst/>
          </a:prstGeom>
          <a:noFill/>
        </p:spPr>
        <p:txBody>
          <a:bodyPr wrap="none" rtlCol="0">
            <a:spAutoFit/>
          </a:bodyPr>
          <a:lstStyle/>
          <a:p>
            <a:pPr>
              <a:spcAft>
                <a:spcPts val="600"/>
              </a:spcAft>
            </a:pPr>
            <a:r>
              <a:rPr lang="en-US" sz="1600" dirty="0">
                <a:solidFill>
                  <a:srgbClr val="094A8C"/>
                </a:solidFill>
                <a:ea typeface="Verdana" pitchFamily="34" charset="0"/>
                <a:cs typeface="Verdana" pitchFamily="34" charset="0"/>
              </a:rPr>
              <a:t>Priority data elements - initial focus on breast cancer</a:t>
            </a:r>
          </a:p>
        </p:txBody>
      </p:sp>
    </p:spTree>
    <p:extLst>
      <p:ext uri="{BB962C8B-B14F-4D97-AF65-F5344CB8AC3E}">
        <p14:creationId xmlns:p14="http://schemas.microsoft.com/office/powerpoint/2010/main" val="25788572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46200"/>
            <a:ext cx="508000" cy="55118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MITRE: Established to Serve the Public Interest</a:t>
            </a:r>
          </a:p>
        </p:txBody>
      </p:sp>
      <p:pic>
        <p:nvPicPr>
          <p:cNvPr id="3" name="Picture 2" descr="Tufts_Intro-v0_pptx__Read-Only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3" y="1752600"/>
            <a:ext cx="9171215" cy="4457700"/>
          </a:xfrm>
          <a:prstGeom prst="rect">
            <a:avLst/>
          </a:prstGeom>
        </p:spPr>
      </p:pic>
    </p:spTree>
    <p:extLst>
      <p:ext uri="{BB962C8B-B14F-4D97-AF65-F5344CB8AC3E}">
        <p14:creationId xmlns:p14="http://schemas.microsoft.com/office/powerpoint/2010/main" val="12185989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0" y="1346200"/>
            <a:ext cx="508000" cy="55118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idx="4294967295"/>
          </p:nvPr>
        </p:nvSpPr>
        <p:spPr>
          <a:xfrm>
            <a:off x="592401" y="196261"/>
            <a:ext cx="8550012" cy="868362"/>
          </a:xfrm>
        </p:spPr>
        <p:txBody>
          <a:bodyPr/>
          <a:lstStyle/>
          <a:p>
            <a:r>
              <a:rPr lang="en-US" sz="2800" dirty="0"/>
              <a:t>MITRE Manages Seven Federally Funded Research and Development Centers (FFRDCs)</a:t>
            </a:r>
          </a:p>
        </p:txBody>
      </p:sp>
      <p:pic>
        <p:nvPicPr>
          <p:cNvPr id="11" name="Picture 10" descr="Tufts_Intro-v0_pptx__Read-Only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7" y="1587500"/>
            <a:ext cx="9004986" cy="4610100"/>
          </a:xfrm>
          <a:prstGeom prst="rect">
            <a:avLst/>
          </a:prstGeom>
        </p:spPr>
      </p:pic>
    </p:spTree>
    <p:extLst>
      <p:ext uri="{BB962C8B-B14F-4D97-AF65-F5344CB8AC3E}">
        <p14:creationId xmlns:p14="http://schemas.microsoft.com/office/powerpoint/2010/main" val="4707211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1346200"/>
            <a:ext cx="508000" cy="55118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Our Employees</a:t>
            </a:r>
          </a:p>
        </p:txBody>
      </p:sp>
      <p:pic>
        <p:nvPicPr>
          <p:cNvPr id="3" name="Picture 2" descr="Tufts_Intro-v0_pptx__Read-Only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2" y="1982403"/>
            <a:ext cx="9091807" cy="4215197"/>
          </a:xfrm>
          <a:prstGeom prst="rect">
            <a:avLst/>
          </a:prstGeom>
        </p:spPr>
      </p:pic>
    </p:spTree>
    <p:extLst>
      <p:ext uri="{BB962C8B-B14F-4D97-AF65-F5344CB8AC3E}">
        <p14:creationId xmlns:p14="http://schemas.microsoft.com/office/powerpoint/2010/main" val="158978595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l"/>
            <a:r>
              <a:rPr lang="en-US">
                <a:solidFill>
                  <a:schemeClr val="tx1">
                    <a:lumMod val="50000"/>
                    <a:lumOff val="50000"/>
                  </a:schemeClr>
                </a:solidFill>
              </a:rPr>
              <a:t>© 2017 The MITRE Corporation. All rights reserved. 	For internal MITRE use</a:t>
            </a:r>
            <a:endParaRPr lang="en-US" dirty="0">
              <a:solidFill>
                <a:schemeClr val="tx1">
                  <a:lumMod val="50000"/>
                  <a:lumOff val="50000"/>
                </a:schemeClr>
              </a:solidFill>
            </a:endParaRPr>
          </a:p>
        </p:txBody>
      </p:sp>
      <p:sp>
        <p:nvSpPr>
          <p:cNvPr id="5" name="Rectangle 4"/>
          <p:cNvSpPr/>
          <p:nvPr/>
        </p:nvSpPr>
        <p:spPr>
          <a:xfrm>
            <a:off x="12700" y="0"/>
            <a:ext cx="9142413" cy="6858000"/>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pic>
        <p:nvPicPr>
          <p:cNvPr id="6" name="Picture 5" descr="OHS-ONC-HealthIT-B-v2_pdf__page_2_of_2_.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9538"/>
            <a:ext cx="8699500" cy="6652558"/>
          </a:xfrm>
          <a:prstGeom prst="rect">
            <a:avLst/>
          </a:prstGeom>
        </p:spPr>
      </p:pic>
      <p:pic>
        <p:nvPicPr>
          <p:cNvPr id="7" name="Picture 6" descr="OHS-ONC-HealthIT-B-v2_pdf__page_2_of_2_.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8113" y="0"/>
            <a:ext cx="1384300" cy="469900"/>
          </a:xfrm>
          <a:prstGeom prst="rect">
            <a:avLst/>
          </a:prstGeom>
        </p:spPr>
      </p:pic>
    </p:spTree>
    <p:extLst>
      <p:ext uri="{BB962C8B-B14F-4D97-AF65-F5344CB8AC3E}">
        <p14:creationId xmlns:p14="http://schemas.microsoft.com/office/powerpoint/2010/main" val="34854411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MITRE Data Interoperability Examples</a:t>
            </a:r>
          </a:p>
        </p:txBody>
      </p:sp>
      <p:sp>
        <p:nvSpPr>
          <p:cNvPr id="3" name="Content Placeholder 2"/>
          <p:cNvSpPr>
            <a:spLocks noGrp="1"/>
          </p:cNvSpPr>
          <p:nvPr>
            <p:ph idx="1"/>
          </p:nvPr>
        </p:nvSpPr>
        <p:spPr/>
        <p:txBody>
          <a:bodyPr>
            <a:normAutofit fontScale="55000" lnSpcReduction="20000"/>
          </a:bodyPr>
          <a:lstStyle/>
          <a:p>
            <a:r>
              <a:rPr lang="en-US" dirty="0" smtClean="0"/>
              <a:t>Aviation Safety Information Analysis and Sharing (ASIAS)</a:t>
            </a:r>
          </a:p>
          <a:p>
            <a:pPr lvl="1"/>
            <a:r>
              <a:rPr lang="en-US" dirty="0" smtClean="0"/>
              <a:t>Data analytics infrastructure and collaboration across all major air carriers supporting safety analysis and information sharing</a:t>
            </a:r>
          </a:p>
          <a:p>
            <a:r>
              <a:rPr lang="en-US" dirty="0" smtClean="0"/>
              <a:t>CDC Surveillance Data Platform</a:t>
            </a:r>
          </a:p>
          <a:p>
            <a:pPr lvl="1"/>
            <a:r>
              <a:rPr lang="en-US" dirty="0" smtClean="0"/>
              <a:t>Infrastructure for reporting critical public </a:t>
            </a:r>
            <a:r>
              <a:rPr lang="en-US" dirty="0"/>
              <a:t>health data </a:t>
            </a:r>
            <a:r>
              <a:rPr lang="en-US" dirty="0" smtClean="0"/>
              <a:t>to make </a:t>
            </a:r>
            <a:r>
              <a:rPr lang="en-US" dirty="0"/>
              <a:t>disease tracking more efﬁcient through the use of cloud-based technology</a:t>
            </a:r>
            <a:endParaRPr lang="en-US" dirty="0" smtClean="0"/>
          </a:p>
          <a:p>
            <a:r>
              <a:rPr lang="en-US" dirty="0"/>
              <a:t>Common Vulnerabilities and Exposures</a:t>
            </a:r>
          </a:p>
          <a:p>
            <a:pPr lvl="1"/>
            <a:r>
              <a:rPr lang="en-US" dirty="0"/>
              <a:t>Common identifiers and registry for publicly known </a:t>
            </a:r>
            <a:r>
              <a:rPr lang="en-US" dirty="0" err="1"/>
              <a:t>cybersecurity</a:t>
            </a:r>
            <a:r>
              <a:rPr lang="en-US" dirty="0"/>
              <a:t> vulnerabilities</a:t>
            </a:r>
          </a:p>
          <a:p>
            <a:r>
              <a:rPr lang="en-US" dirty="0"/>
              <a:t>Cursor on Target </a:t>
            </a:r>
          </a:p>
          <a:p>
            <a:pPr lvl="1"/>
            <a:r>
              <a:rPr lang="en-US" dirty="0"/>
              <a:t>A simple exchange standard for sharing “what”, “where”, and “when” information about targets focused on shared situational awareness</a:t>
            </a:r>
          </a:p>
          <a:p>
            <a:r>
              <a:rPr lang="en-US" dirty="0" smtClean="0"/>
              <a:t>Clinical </a:t>
            </a:r>
            <a:r>
              <a:rPr lang="en-US" dirty="0"/>
              <a:t>Quality Language</a:t>
            </a:r>
          </a:p>
          <a:p>
            <a:pPr lvl="1"/>
            <a:r>
              <a:rPr lang="en-US" dirty="0"/>
              <a:t>Specification for the expression of clinical knowledge harmonizing the Clinical Decision Support (CDS) and Clinical Quality Measurement (CQM) domains</a:t>
            </a:r>
          </a:p>
          <a:p>
            <a:r>
              <a:rPr lang="en-US" dirty="0" err="1"/>
              <a:t>hData</a:t>
            </a:r>
            <a:r>
              <a:rPr lang="en-US" dirty="0"/>
              <a:t> and HL7 FHIR</a:t>
            </a:r>
          </a:p>
          <a:p>
            <a:pPr lvl="1"/>
            <a:r>
              <a:rPr lang="en-US" dirty="0" err="1"/>
              <a:t>hData</a:t>
            </a:r>
            <a:r>
              <a:rPr lang="en-US" dirty="0"/>
              <a:t> was the first lightweight, web-based, </a:t>
            </a:r>
            <a:r>
              <a:rPr lang="en-US" dirty="0" err="1"/>
              <a:t>RESTful</a:t>
            </a:r>
            <a:r>
              <a:rPr lang="en-US" dirty="0"/>
              <a:t> standard for health data exchange</a:t>
            </a:r>
          </a:p>
          <a:p>
            <a:r>
              <a:rPr lang="en-US" dirty="0"/>
              <a:t>Quality Data Model (QDM) </a:t>
            </a:r>
          </a:p>
          <a:p>
            <a:pPr lvl="1"/>
            <a:r>
              <a:rPr lang="en-US" dirty="0"/>
              <a:t>An information model defining relationships between patients and clinical concepts for electronic quality performance measurement</a:t>
            </a:r>
          </a:p>
          <a:p>
            <a:r>
              <a:rPr lang="en-US" dirty="0" smtClean="0"/>
              <a:t>The </a:t>
            </a:r>
            <a:r>
              <a:rPr lang="en-US" dirty="0"/>
              <a:t>National Information Exchange Model (NIEM</a:t>
            </a:r>
            <a:r>
              <a:rPr lang="en-US" dirty="0" smtClean="0"/>
              <a:t>)</a:t>
            </a:r>
          </a:p>
          <a:p>
            <a:pPr lvl="1"/>
            <a:r>
              <a:rPr lang="en-US" dirty="0" smtClean="0"/>
              <a:t>Common </a:t>
            </a:r>
            <a:r>
              <a:rPr lang="en-US" dirty="0"/>
              <a:t>vocabulary that enables efficient information exchange </a:t>
            </a:r>
            <a:r>
              <a:rPr lang="en-US" dirty="0" smtClean="0"/>
              <a:t>across </a:t>
            </a:r>
            <a:r>
              <a:rPr lang="en-US" dirty="0"/>
              <a:t>diverse public and private organizations</a:t>
            </a:r>
            <a:endParaRPr lang="en-US" dirty="0" smtClean="0"/>
          </a:p>
          <a:p>
            <a:r>
              <a:rPr lang="en-US" dirty="0" err="1" smtClean="0"/>
              <a:t>OpenII</a:t>
            </a:r>
            <a:endParaRPr lang="en-US" dirty="0" smtClean="0"/>
          </a:p>
          <a:p>
            <a:pPr lvl="1"/>
            <a:r>
              <a:rPr lang="en-US" dirty="0"/>
              <a:t>An open-source platform for information integration </a:t>
            </a:r>
            <a:r>
              <a:rPr lang="en-US" dirty="0" smtClean="0"/>
              <a:t>tools supporting efficient schema mapping</a:t>
            </a:r>
            <a:endParaRPr lang="en-US" dirty="0"/>
          </a:p>
          <a:p>
            <a:endParaRPr lang="en-US" dirty="0"/>
          </a:p>
        </p:txBody>
      </p:sp>
      <p:sp>
        <p:nvSpPr>
          <p:cNvPr id="4" name="Footer Placeholder 3"/>
          <p:cNvSpPr>
            <a:spLocks noGrp="1"/>
          </p:cNvSpPr>
          <p:nvPr>
            <p:ph type="ftr" sz="quarter" idx="3"/>
          </p:nvPr>
        </p:nvSpPr>
        <p:spPr/>
        <p:txBody>
          <a:bodyPr/>
          <a:lstStyle/>
          <a:p>
            <a:pPr algn="l"/>
            <a:r>
              <a:rPr lang="en-US">
                <a:solidFill>
                  <a:schemeClr val="tx1">
                    <a:lumMod val="50000"/>
                    <a:lumOff val="50000"/>
                  </a:schemeClr>
                </a:solidFill>
              </a:rPr>
              <a:t>© 2017 The MITRE Corporation. All rights reserved. 	For internal MITRE use</a:t>
            </a:r>
            <a:endParaRPr lang="en-US" dirty="0">
              <a:solidFill>
                <a:schemeClr val="tx1">
                  <a:lumMod val="50000"/>
                  <a:lumOff val="50000"/>
                </a:schemeClr>
              </a:solidFill>
            </a:endParaRPr>
          </a:p>
        </p:txBody>
      </p:sp>
    </p:spTree>
    <p:extLst>
      <p:ext uri="{BB962C8B-B14F-4D97-AF65-F5344CB8AC3E}">
        <p14:creationId xmlns:p14="http://schemas.microsoft.com/office/powerpoint/2010/main" val="30512923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pPr algn="l"/>
            <a:r>
              <a:rPr lang="en-US" smtClean="0">
                <a:solidFill>
                  <a:schemeClr val="tx1">
                    <a:lumMod val="50000"/>
                    <a:lumOff val="50000"/>
                  </a:schemeClr>
                </a:solidFill>
              </a:rPr>
              <a:t>© 2017 The MITRE Corporation. All rights reserved. 	For internal MITRE use</a:t>
            </a:r>
            <a:endParaRPr lang="en-US" dirty="0">
              <a:solidFill>
                <a:schemeClr val="tx1">
                  <a:lumMod val="50000"/>
                  <a:lumOff val="50000"/>
                </a:schemeClr>
              </a:solidFill>
            </a:endParaRPr>
          </a:p>
        </p:txBody>
      </p:sp>
      <p:sp>
        <p:nvSpPr>
          <p:cNvPr id="5" name="Title 1"/>
          <p:cNvSpPr>
            <a:spLocks noGrp="1"/>
          </p:cNvSpPr>
          <p:nvPr>
            <p:ph type="title"/>
          </p:nvPr>
        </p:nvSpPr>
        <p:spPr>
          <a:xfrm>
            <a:off x="609600" y="274638"/>
            <a:ext cx="8229600" cy="868362"/>
          </a:xfrm>
        </p:spPr>
        <p:txBody>
          <a:bodyPr/>
          <a:lstStyle/>
          <a:p>
            <a:r>
              <a:rPr lang="en-US" dirty="0"/>
              <a:t>MITRE’s Data Engineering Capability</a:t>
            </a:r>
          </a:p>
        </p:txBody>
      </p:sp>
      <p:sp>
        <p:nvSpPr>
          <p:cNvPr id="6" name="Rectangle 5"/>
          <p:cNvSpPr/>
          <p:nvPr/>
        </p:nvSpPr>
        <p:spPr>
          <a:xfrm>
            <a:off x="1684686" y="2035170"/>
            <a:ext cx="7353885" cy="1389868"/>
          </a:xfrm>
          <a:prstGeom prst="rect">
            <a:avLst/>
          </a:prstGeom>
        </p:spPr>
        <p:txBody>
          <a:bodyPr wrap="square">
            <a:spAutoFit/>
          </a:bodyPr>
          <a:lstStyle/>
          <a:p>
            <a:pPr marR="6191">
              <a:lnSpc>
                <a:spcPct val="110000"/>
              </a:lnSpc>
              <a:spcAft>
                <a:spcPts val="248"/>
              </a:spcAft>
              <a:buClr>
                <a:srgbClr val="515152"/>
              </a:buClr>
              <a:buSzPts val="950"/>
            </a:pPr>
            <a:r>
              <a:rPr lang="en-US" sz="1500" b="1" dirty="0">
                <a:effectLst>
                  <a:outerShdw blurRad="38100" dist="38100" dir="2700000" algn="tl">
                    <a:srgbClr val="000000">
                      <a:alpha val="43137"/>
                    </a:srgbClr>
                  </a:outerShdw>
                </a:effectLst>
              </a:rPr>
              <a:t>MITRE’s core data expertise </a:t>
            </a:r>
          </a:p>
          <a:p>
            <a:pPr marR="6191">
              <a:lnSpc>
                <a:spcPct val="110000"/>
              </a:lnSpc>
              <a:spcAft>
                <a:spcPts val="248"/>
              </a:spcAft>
              <a:buClr>
                <a:srgbClr val="515152"/>
              </a:buClr>
              <a:buSzPts val="950"/>
            </a:pPr>
            <a:r>
              <a:rPr lang="en-US" sz="1500" dirty="0"/>
              <a:t>T</a:t>
            </a:r>
            <a:r>
              <a:rPr lang="en-US" sz="1500" dirty="0" smtClean="0"/>
              <a:t>he </a:t>
            </a:r>
            <a:r>
              <a:rPr lang="en-US" sz="1500" dirty="0"/>
              <a:t>entire data supply chain, including data provenance, collection, loading, transformation, extraction, normalization, integration, cleansing, and data management platform design, as well as  strategies for migrating data into cloud, and database consolidation</a:t>
            </a:r>
            <a:r>
              <a:rPr lang="en-US" sz="1500" dirty="0" smtClean="0"/>
              <a:t>. Specific capabilities include:</a:t>
            </a:r>
            <a:endParaRPr lang="en-US" sz="1200" dirty="0">
              <a:solidFill>
                <a:srgbClr val="515152"/>
              </a:solidFill>
              <a:uFill>
                <a:solidFill>
                  <a:srgbClr val="000000"/>
                </a:solidFill>
              </a:uFill>
              <a:ea typeface="Calibri" panose="020F0502020204030204" pitchFamily="34" charset="0"/>
              <a:cs typeface="Calibri" panose="020F0502020204030204" pitchFamily="34" charset="0"/>
            </a:endParaRPr>
          </a:p>
        </p:txBody>
      </p:sp>
      <p:grpSp>
        <p:nvGrpSpPr>
          <p:cNvPr id="7" name="Group 6"/>
          <p:cNvGrpSpPr/>
          <p:nvPr/>
        </p:nvGrpSpPr>
        <p:grpSpPr>
          <a:xfrm>
            <a:off x="502750" y="2079919"/>
            <a:ext cx="1031747" cy="3203447"/>
            <a:chOff x="-4063" y="-4063"/>
            <a:chExt cx="1375663" cy="4271263"/>
          </a:xfrm>
        </p:grpSpPr>
        <p:sp>
          <p:nvSpPr>
            <p:cNvPr id="8" name="Shape 1715"/>
            <p:cNvSpPr/>
            <p:nvPr/>
          </p:nvSpPr>
          <p:spPr>
            <a:xfrm>
              <a:off x="0" y="0"/>
              <a:ext cx="1371600" cy="1219200"/>
            </a:xfrm>
            <a:custGeom>
              <a:avLst/>
              <a:gdLst/>
              <a:ahLst/>
              <a:cxnLst/>
              <a:rect l="0" t="0" r="0" b="0"/>
              <a:pathLst>
                <a:path w="1371600" h="1219200">
                  <a:moveTo>
                    <a:pt x="0" y="0"/>
                  </a:moveTo>
                  <a:lnTo>
                    <a:pt x="1371600" y="0"/>
                  </a:lnTo>
                  <a:lnTo>
                    <a:pt x="1371600" y="1219200"/>
                  </a:lnTo>
                  <a:lnTo>
                    <a:pt x="0" y="1219200"/>
                  </a:lnTo>
                  <a:lnTo>
                    <a:pt x="0" y="0"/>
                  </a:lnTo>
                </a:path>
              </a:pathLst>
            </a:custGeom>
            <a:ln w="0" cap="flat">
              <a:miter lim="127000"/>
            </a:ln>
          </p:spPr>
          <p:style>
            <a:lnRef idx="0">
              <a:srgbClr val="000000">
                <a:alpha val="0"/>
              </a:srgbClr>
            </a:lnRef>
            <a:fillRef idx="1">
              <a:srgbClr val="E3E6EE"/>
            </a:fillRef>
            <a:effectRef idx="0">
              <a:scrgbClr r="0" g="0" b="0"/>
            </a:effectRef>
            <a:fontRef idx="none"/>
          </p:style>
          <p:txBody>
            <a:bodyPr/>
            <a:lstStyle/>
            <a:p>
              <a:endParaRPr lang="en-US" sz="1350"/>
            </a:p>
          </p:txBody>
        </p:sp>
        <p:pic>
          <p:nvPicPr>
            <p:cNvPr id="9" name="Picture 8"/>
            <p:cNvPicPr/>
            <p:nvPr/>
          </p:nvPicPr>
          <p:blipFill>
            <a:blip r:embed="rId2"/>
            <a:stretch>
              <a:fillRect/>
            </a:stretch>
          </p:blipFill>
          <p:spPr>
            <a:xfrm>
              <a:off x="-4063" y="-4063"/>
              <a:ext cx="1374648" cy="1222248"/>
            </a:xfrm>
            <a:prstGeom prst="rect">
              <a:avLst/>
            </a:prstGeom>
          </p:spPr>
        </p:pic>
        <p:sp>
          <p:nvSpPr>
            <p:cNvPr id="10" name="Shape 1716"/>
            <p:cNvSpPr/>
            <p:nvPr/>
          </p:nvSpPr>
          <p:spPr>
            <a:xfrm>
              <a:off x="0" y="1524000"/>
              <a:ext cx="1371600" cy="1219200"/>
            </a:xfrm>
            <a:custGeom>
              <a:avLst/>
              <a:gdLst/>
              <a:ahLst/>
              <a:cxnLst/>
              <a:rect l="0" t="0" r="0" b="0"/>
              <a:pathLst>
                <a:path w="1371600" h="1219200">
                  <a:moveTo>
                    <a:pt x="0" y="0"/>
                  </a:moveTo>
                  <a:lnTo>
                    <a:pt x="1371600" y="0"/>
                  </a:lnTo>
                  <a:lnTo>
                    <a:pt x="1371600" y="1219200"/>
                  </a:lnTo>
                  <a:lnTo>
                    <a:pt x="0" y="1219200"/>
                  </a:lnTo>
                  <a:lnTo>
                    <a:pt x="0" y="0"/>
                  </a:lnTo>
                </a:path>
              </a:pathLst>
            </a:custGeom>
            <a:ln w="0" cap="flat">
              <a:miter lim="127000"/>
            </a:ln>
          </p:spPr>
          <p:style>
            <a:lnRef idx="0">
              <a:srgbClr val="000000">
                <a:alpha val="0"/>
              </a:srgbClr>
            </a:lnRef>
            <a:fillRef idx="1">
              <a:srgbClr val="E3E6EE"/>
            </a:fillRef>
            <a:effectRef idx="0">
              <a:scrgbClr r="0" g="0" b="0"/>
            </a:effectRef>
            <a:fontRef idx="none"/>
          </p:style>
          <p:txBody>
            <a:bodyPr/>
            <a:lstStyle/>
            <a:p>
              <a:endParaRPr lang="en-US" sz="1350"/>
            </a:p>
          </p:txBody>
        </p:sp>
        <p:pic>
          <p:nvPicPr>
            <p:cNvPr id="11" name="Picture 10"/>
            <p:cNvPicPr/>
            <p:nvPr/>
          </p:nvPicPr>
          <p:blipFill>
            <a:blip r:embed="rId3"/>
            <a:stretch>
              <a:fillRect/>
            </a:stretch>
          </p:blipFill>
          <p:spPr>
            <a:xfrm>
              <a:off x="-4063" y="1519936"/>
              <a:ext cx="1374648" cy="1222248"/>
            </a:xfrm>
            <a:prstGeom prst="rect">
              <a:avLst/>
            </a:prstGeom>
          </p:spPr>
        </p:pic>
        <p:sp>
          <p:nvSpPr>
            <p:cNvPr id="12" name="Shape 1717"/>
            <p:cNvSpPr/>
            <p:nvPr/>
          </p:nvSpPr>
          <p:spPr>
            <a:xfrm>
              <a:off x="0" y="3048000"/>
              <a:ext cx="1371600" cy="1219200"/>
            </a:xfrm>
            <a:custGeom>
              <a:avLst/>
              <a:gdLst/>
              <a:ahLst/>
              <a:cxnLst/>
              <a:rect l="0" t="0" r="0" b="0"/>
              <a:pathLst>
                <a:path w="1371600" h="1219200">
                  <a:moveTo>
                    <a:pt x="0" y="0"/>
                  </a:moveTo>
                  <a:lnTo>
                    <a:pt x="1371600" y="0"/>
                  </a:lnTo>
                  <a:lnTo>
                    <a:pt x="1371600" y="1219200"/>
                  </a:lnTo>
                  <a:lnTo>
                    <a:pt x="0" y="1219200"/>
                  </a:lnTo>
                  <a:lnTo>
                    <a:pt x="0" y="0"/>
                  </a:lnTo>
                </a:path>
              </a:pathLst>
            </a:custGeom>
            <a:ln w="0" cap="flat">
              <a:miter lim="127000"/>
            </a:ln>
          </p:spPr>
          <p:style>
            <a:lnRef idx="0">
              <a:srgbClr val="000000">
                <a:alpha val="0"/>
              </a:srgbClr>
            </a:lnRef>
            <a:fillRef idx="1">
              <a:srgbClr val="E3E6EE"/>
            </a:fillRef>
            <a:effectRef idx="0">
              <a:scrgbClr r="0" g="0" b="0"/>
            </a:effectRef>
            <a:fontRef idx="none"/>
          </p:style>
          <p:txBody>
            <a:bodyPr/>
            <a:lstStyle/>
            <a:p>
              <a:endParaRPr lang="en-US" sz="1350"/>
            </a:p>
          </p:txBody>
        </p:sp>
        <p:pic>
          <p:nvPicPr>
            <p:cNvPr id="13" name="Picture 12"/>
            <p:cNvPicPr/>
            <p:nvPr/>
          </p:nvPicPr>
          <p:blipFill>
            <a:blip r:embed="rId4"/>
            <a:stretch>
              <a:fillRect/>
            </a:stretch>
          </p:blipFill>
          <p:spPr>
            <a:xfrm>
              <a:off x="-4063" y="3043936"/>
              <a:ext cx="1374648" cy="1222248"/>
            </a:xfrm>
            <a:prstGeom prst="rect">
              <a:avLst/>
            </a:prstGeom>
          </p:spPr>
        </p:pic>
      </p:grpSp>
      <p:sp>
        <p:nvSpPr>
          <p:cNvPr id="14" name="Rectangle 13"/>
          <p:cNvSpPr/>
          <p:nvPr/>
        </p:nvSpPr>
        <p:spPr>
          <a:xfrm>
            <a:off x="1894237" y="3430498"/>
            <a:ext cx="6176657" cy="2031325"/>
          </a:xfrm>
          <a:prstGeom prst="rect">
            <a:avLst/>
          </a:prstGeom>
        </p:spPr>
        <p:txBody>
          <a:bodyPr wrap="square">
            <a:spAutoFit/>
          </a:bodyPr>
          <a:lstStyle/>
          <a:p>
            <a:pPr marL="214313" indent="-214313">
              <a:buFont typeface="Arial" panose="020B0604020202020204" pitchFamily="34" charset="0"/>
              <a:buChar char="•"/>
            </a:pPr>
            <a:r>
              <a:rPr lang="en-US" dirty="0">
                <a:latin typeface="+mj-lt"/>
              </a:rPr>
              <a:t>Large scale data management</a:t>
            </a:r>
          </a:p>
          <a:p>
            <a:pPr marL="214313" indent="-214313">
              <a:buFont typeface="Arial" panose="020B0604020202020204" pitchFamily="34" charset="0"/>
              <a:buChar char="•"/>
            </a:pPr>
            <a:r>
              <a:rPr lang="en-US" dirty="0">
                <a:latin typeface="+mj-lt"/>
              </a:rPr>
              <a:t>Information engineering</a:t>
            </a:r>
          </a:p>
          <a:p>
            <a:pPr marL="214313" indent="-214313">
              <a:buFont typeface="Arial" panose="020B0604020202020204" pitchFamily="34" charset="0"/>
              <a:buChar char="•"/>
            </a:pPr>
            <a:r>
              <a:rPr lang="en-US" dirty="0">
                <a:latin typeface="+mj-lt"/>
              </a:rPr>
              <a:t>Data </a:t>
            </a:r>
            <a:r>
              <a:rPr lang="en-US" dirty="0" smtClean="0">
                <a:latin typeface="+mj-lt"/>
              </a:rPr>
              <a:t>modeling and standards</a:t>
            </a:r>
            <a:endParaRPr lang="en-US" dirty="0">
              <a:latin typeface="+mj-lt"/>
            </a:endParaRPr>
          </a:p>
          <a:p>
            <a:pPr marL="214313" indent="-214313">
              <a:buFont typeface="Arial" panose="020B0604020202020204" pitchFamily="34" charset="0"/>
              <a:buChar char="•"/>
            </a:pPr>
            <a:r>
              <a:rPr lang="en-US" dirty="0">
                <a:latin typeface="+mj-lt"/>
              </a:rPr>
              <a:t>Data </a:t>
            </a:r>
            <a:r>
              <a:rPr lang="en-US" dirty="0" smtClean="0">
                <a:latin typeface="+mj-lt"/>
              </a:rPr>
              <a:t>integration and fusion</a:t>
            </a:r>
            <a:endParaRPr lang="en-US" dirty="0">
              <a:latin typeface="+mj-lt"/>
            </a:endParaRPr>
          </a:p>
          <a:p>
            <a:pPr marL="214313" indent="-214313">
              <a:buFont typeface="Arial" panose="020B0604020202020204" pitchFamily="34" charset="0"/>
              <a:buChar char="•"/>
            </a:pPr>
            <a:r>
              <a:rPr lang="en-US" dirty="0">
                <a:latin typeface="+mj-lt"/>
              </a:rPr>
              <a:t>Data quality</a:t>
            </a:r>
          </a:p>
          <a:p>
            <a:pPr marL="214313" indent="-214313">
              <a:buFont typeface="Arial" panose="020B0604020202020204" pitchFamily="34" charset="0"/>
              <a:buChar char="•"/>
            </a:pPr>
            <a:r>
              <a:rPr lang="en-US" dirty="0">
                <a:latin typeface="+mj-lt"/>
              </a:rPr>
              <a:t>Performance </a:t>
            </a:r>
            <a:r>
              <a:rPr lang="en-US" dirty="0" smtClean="0">
                <a:latin typeface="+mj-lt"/>
              </a:rPr>
              <a:t>tuning/optimization</a:t>
            </a:r>
            <a:r>
              <a:rPr lang="en-US" dirty="0">
                <a:latin typeface="+mj-lt"/>
              </a:rPr>
              <a:t>, sizing and scaling</a:t>
            </a:r>
          </a:p>
          <a:p>
            <a:pPr marL="214313" indent="-214313">
              <a:buFont typeface="Arial" panose="020B0604020202020204" pitchFamily="34" charset="0"/>
              <a:buChar char="•"/>
            </a:pPr>
            <a:r>
              <a:rPr lang="en-US" dirty="0">
                <a:latin typeface="+mj-lt"/>
              </a:rPr>
              <a:t>Data provenance and metadata</a:t>
            </a:r>
          </a:p>
        </p:txBody>
      </p:sp>
    </p:spTree>
    <p:extLst>
      <p:ext uri="{BB962C8B-B14F-4D97-AF65-F5344CB8AC3E}">
        <p14:creationId xmlns:p14="http://schemas.microsoft.com/office/powerpoint/2010/main" val="216988106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0338"/>
            <a:ext cx="7556500" cy="868362"/>
          </a:xfrm>
        </p:spPr>
        <p:txBody>
          <a:bodyPr>
            <a:normAutofit/>
          </a:bodyPr>
          <a:lstStyle/>
          <a:p>
            <a:r>
              <a:rPr lang="en-US" dirty="0"/>
              <a:t>Bringing Data Expertise to Healthcare</a:t>
            </a:r>
          </a:p>
        </p:txBody>
      </p:sp>
      <p:sp>
        <p:nvSpPr>
          <p:cNvPr id="4" name="Footer Placeholder 3"/>
          <p:cNvSpPr>
            <a:spLocks noGrp="1"/>
          </p:cNvSpPr>
          <p:nvPr>
            <p:ph type="ftr" sz="quarter" idx="3"/>
          </p:nvPr>
        </p:nvSpPr>
        <p:spPr/>
        <p:txBody>
          <a:bodyPr/>
          <a:lstStyle/>
          <a:p>
            <a:pPr algn="l"/>
            <a:r>
              <a:rPr lang="en-US">
                <a:solidFill>
                  <a:schemeClr val="tx1">
                    <a:lumMod val="50000"/>
                    <a:lumOff val="50000"/>
                  </a:schemeClr>
                </a:solidFill>
              </a:rPr>
              <a:t>© 2017 The MITRE Corporation. All rights reserved. 	For internal MITRE use</a:t>
            </a:r>
            <a:endParaRPr lang="en-US" dirty="0">
              <a:solidFill>
                <a:schemeClr val="tx1">
                  <a:lumMod val="50000"/>
                  <a:lumOff val="50000"/>
                </a:schemeClr>
              </a:solidFill>
            </a:endParaRPr>
          </a:p>
        </p:txBody>
      </p:sp>
      <p:sp>
        <p:nvSpPr>
          <p:cNvPr id="5" name="TextBox 4"/>
          <p:cNvSpPr txBox="1"/>
          <p:nvPr/>
        </p:nvSpPr>
        <p:spPr>
          <a:xfrm>
            <a:off x="609600" y="2773877"/>
            <a:ext cx="8191500" cy="1892826"/>
          </a:xfrm>
          <a:prstGeom prst="rect">
            <a:avLst/>
          </a:prstGeom>
          <a:solidFill>
            <a:schemeClr val="tx2">
              <a:lumMod val="20000"/>
              <a:lumOff val="80000"/>
            </a:schemeClr>
          </a:solidFill>
        </p:spPr>
        <p:txBody>
          <a:bodyPr wrap="square" rtlCol="0">
            <a:spAutoFit/>
          </a:bodyPr>
          <a:lstStyle/>
          <a:p>
            <a:pPr lvl="0" algn="just"/>
            <a:r>
              <a:rPr lang="en-US" u="sng" dirty="0">
                <a:solidFill>
                  <a:srgbClr val="C00000"/>
                </a:solidFill>
                <a:latin typeface="Arial Black"/>
                <a:cs typeface="Arial Black"/>
              </a:rPr>
              <a:t>The key problem:</a:t>
            </a:r>
            <a:r>
              <a:rPr lang="en-US" dirty="0">
                <a:solidFill>
                  <a:srgbClr val="C00000"/>
                </a:solidFill>
                <a:cs typeface="Arial" panose="020B0604020202020204" pitchFamily="34" charset="0"/>
              </a:rPr>
              <a:t> </a:t>
            </a:r>
            <a:r>
              <a:rPr lang="en-US" b="1" dirty="0">
                <a:cs typeface="Arial" panose="020B0604020202020204" pitchFamily="34" charset="0"/>
              </a:rPr>
              <a:t>Today’s healthcare systems do not capture the same information in the same way</a:t>
            </a:r>
            <a:r>
              <a:rPr lang="en-US" dirty="0">
                <a:cs typeface="Arial" panose="020B0604020202020204" pitchFamily="34" charset="0"/>
              </a:rPr>
              <a:t>, and consequently, cannot easily share or merge information from different sources to create a </a:t>
            </a:r>
            <a:r>
              <a:rPr lang="en-US" b="1" dirty="0">
                <a:cs typeface="Arial" panose="020B0604020202020204" pitchFamily="34" charset="0"/>
              </a:rPr>
              <a:t>common operational picture of a patient </a:t>
            </a:r>
            <a:r>
              <a:rPr lang="en-US" dirty="0">
                <a:cs typeface="Arial" panose="020B0604020202020204" pitchFamily="34" charset="0"/>
              </a:rPr>
              <a:t>across multiple care locations and contexts.</a:t>
            </a:r>
          </a:p>
          <a:p>
            <a:pPr lvl="0" algn="just"/>
            <a:endParaRPr lang="en-US" sz="900" dirty="0">
              <a:cs typeface="Arial" panose="020B0604020202020204" pitchFamily="34" charset="0"/>
            </a:endParaRPr>
          </a:p>
          <a:p>
            <a:pPr algn="just"/>
            <a:r>
              <a:rPr lang="en-US" u="sng" dirty="0">
                <a:solidFill>
                  <a:srgbClr val="008000"/>
                </a:solidFill>
                <a:latin typeface="Arial Black"/>
                <a:cs typeface="Arial Black"/>
              </a:rPr>
              <a:t>The solution:</a:t>
            </a:r>
            <a:r>
              <a:rPr lang="en-US" dirty="0">
                <a:solidFill>
                  <a:srgbClr val="008000"/>
                </a:solidFill>
                <a:latin typeface="Arial Black"/>
                <a:cs typeface="Arial Black"/>
              </a:rPr>
              <a:t> </a:t>
            </a:r>
            <a:r>
              <a:rPr lang="en-US" b="1" dirty="0">
                <a:solidFill>
                  <a:srgbClr val="000000"/>
                </a:solidFill>
                <a:cs typeface="Arial Black"/>
              </a:rPr>
              <a:t>A US national standard for the logical content for electronic health records: the Standard Health Record (SHR) </a:t>
            </a:r>
            <a:endParaRPr lang="en-US" dirty="0">
              <a:solidFill>
                <a:srgbClr val="000000"/>
              </a:solidFill>
              <a:cs typeface="Arial" panose="020B0604020202020204" pitchFamily="34" charset="0"/>
            </a:endParaRPr>
          </a:p>
        </p:txBody>
      </p:sp>
      <p:sp>
        <p:nvSpPr>
          <p:cNvPr id="6" name="TextBox 5"/>
          <p:cNvSpPr txBox="1"/>
          <p:nvPr/>
        </p:nvSpPr>
        <p:spPr>
          <a:xfrm>
            <a:off x="1397000" y="766346"/>
            <a:ext cx="3213100" cy="338554"/>
          </a:xfrm>
          <a:prstGeom prst="rect">
            <a:avLst/>
          </a:prstGeom>
          <a:noFill/>
        </p:spPr>
        <p:txBody>
          <a:bodyPr wrap="square" rtlCol="0">
            <a:spAutoFit/>
          </a:bodyPr>
          <a:lstStyle/>
          <a:p>
            <a:pPr>
              <a:spcAft>
                <a:spcPts val="600"/>
              </a:spcAft>
            </a:pPr>
            <a:r>
              <a:rPr lang="en-US" sz="1600" dirty="0">
                <a:ea typeface="Verdana" pitchFamily="34" charset="0"/>
                <a:cs typeface="Verdana" pitchFamily="34" charset="0"/>
                <a:hlinkClick r:id="rId2"/>
              </a:rPr>
              <a:t>http://standardhealthrecord.org</a:t>
            </a:r>
            <a:endParaRPr lang="en-US" sz="1600" dirty="0">
              <a:ea typeface="Verdana" pitchFamily="34" charset="0"/>
              <a:cs typeface="Verdana" pitchFamily="34" charset="0"/>
            </a:endParaRPr>
          </a:p>
        </p:txBody>
      </p:sp>
      <p:sp>
        <p:nvSpPr>
          <p:cNvPr id="8" name="Content Placeholder 4"/>
          <p:cNvSpPr txBox="1">
            <a:spLocks/>
          </p:cNvSpPr>
          <p:nvPr/>
        </p:nvSpPr>
        <p:spPr>
          <a:xfrm>
            <a:off x="528084" y="1442483"/>
            <a:ext cx="8229600" cy="1320761"/>
          </a:xfrm>
          <a:prstGeom prst="rect">
            <a:avLst/>
          </a:prstGeom>
        </p:spPr>
        <p:txBody>
          <a:bodyPr vert="horz" lIns="91440" tIns="45720" rIns="91440" bIns="45720" rtlCol="0">
            <a:normAutofit/>
          </a:bodyPr>
          <a:lst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lang="en-US" sz="2000" b="1" kern="1200" smtClean="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lang="en-US" sz="2000" kern="1200" smtClean="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lang="en-US" sz="1800" kern="1200" smtClean="0">
                <a:solidFill>
                  <a:schemeClr val="tx1"/>
                </a:solidFill>
                <a:latin typeface="Arial" pitchFamily="34" charset="0"/>
                <a:ea typeface="+mn-ea"/>
                <a:cs typeface="Arial" pitchFamily="34" charset="0"/>
              </a:defRPr>
            </a:lvl3pPr>
            <a:lvl4pPr marL="1027113" indent="-280988" algn="l" defTabSz="914400" rtl="0" eaLnBrk="1" latinLnBrk="0" hangingPunct="1">
              <a:spcBef>
                <a:spcPts val="0"/>
              </a:spcBef>
              <a:spcAft>
                <a:spcPts val="600"/>
              </a:spcAft>
              <a:buClr>
                <a:schemeClr val="tx2"/>
              </a:buClr>
              <a:buFont typeface="Arial" pitchFamily="34" charset="0"/>
              <a:buChar char="–"/>
              <a:defRPr lang="en-US" sz="1800" kern="1200" smtClean="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tabLst/>
              <a:defRPr lang="en-US" sz="1800" kern="1200" smtClean="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tabLst/>
              <a:defRPr lang="en-US" sz="1800" kern="1200" smtClean="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dirty="0"/>
              <a:t>The backdrop:</a:t>
            </a:r>
          </a:p>
          <a:p>
            <a:pPr lvl="1">
              <a:lnSpc>
                <a:spcPct val="80000"/>
              </a:lnSpc>
            </a:pPr>
            <a:r>
              <a:rPr lang="en-US" sz="1700" dirty="0"/>
              <a:t>A costly healthcare system</a:t>
            </a:r>
          </a:p>
          <a:p>
            <a:pPr lvl="1">
              <a:lnSpc>
                <a:spcPct val="80000"/>
              </a:lnSpc>
            </a:pPr>
            <a:r>
              <a:rPr lang="en-US" sz="1700" dirty="0"/>
              <a:t>High levels of waste, fraud, medical errors</a:t>
            </a:r>
          </a:p>
          <a:p>
            <a:pPr lvl="1">
              <a:lnSpc>
                <a:spcPct val="80000"/>
              </a:lnSpc>
            </a:pPr>
            <a:r>
              <a:rPr lang="en-US" sz="1700" dirty="0"/>
              <a:t>Proprietary control of patient data in numerous information silos</a:t>
            </a:r>
          </a:p>
        </p:txBody>
      </p:sp>
      <p:pic>
        <p:nvPicPr>
          <p:cNvPr id="9" name="Picture 8" descr="Sli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77" y="304800"/>
            <a:ext cx="780854" cy="800100"/>
          </a:xfrm>
          <a:prstGeom prst="rect">
            <a:avLst/>
          </a:prstGeom>
        </p:spPr>
      </p:pic>
    </p:spTree>
    <p:extLst>
      <p:ext uri="{BB962C8B-B14F-4D97-AF65-F5344CB8AC3E}">
        <p14:creationId xmlns:p14="http://schemas.microsoft.com/office/powerpoint/2010/main" val="32774960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Oncology Data Challenges</a:t>
            </a:r>
          </a:p>
        </p:txBody>
      </p:sp>
      <p:sp>
        <p:nvSpPr>
          <p:cNvPr id="3" name="Content Placeholder 2"/>
          <p:cNvSpPr>
            <a:spLocks noGrp="1"/>
          </p:cNvSpPr>
          <p:nvPr>
            <p:ph idx="1"/>
          </p:nvPr>
        </p:nvSpPr>
        <p:spPr/>
        <p:txBody>
          <a:bodyPr>
            <a:normAutofit/>
          </a:bodyPr>
          <a:lstStyle/>
          <a:p>
            <a:r>
              <a:rPr lang="en-US" dirty="0">
                <a:solidFill>
                  <a:srgbClr val="000000"/>
                </a:solidFill>
              </a:rPr>
              <a:t>Clinical trial data is high value, but only 3% of cancer patients enroll in clinical trials</a:t>
            </a:r>
          </a:p>
          <a:p>
            <a:pPr lvl="1"/>
            <a:r>
              <a:rPr lang="en-US" dirty="0">
                <a:solidFill>
                  <a:srgbClr val="000000"/>
                </a:solidFill>
              </a:rPr>
              <a:t>Tremendous untapped value in clinical treatment data</a:t>
            </a:r>
          </a:p>
          <a:p>
            <a:r>
              <a:rPr lang="en-US" dirty="0">
                <a:solidFill>
                  <a:srgbClr val="000000"/>
                </a:solidFill>
              </a:rPr>
              <a:t>Existing clinical treatment data do not inform evidence-based and data-driven treatment of cancer patients</a:t>
            </a:r>
          </a:p>
          <a:p>
            <a:pPr lvl="1"/>
            <a:r>
              <a:rPr lang="en-US" dirty="0">
                <a:solidFill>
                  <a:srgbClr val="000000"/>
                </a:solidFill>
              </a:rPr>
              <a:t>Low quality, poorly coded, unstructured</a:t>
            </a:r>
          </a:p>
          <a:p>
            <a:pPr lvl="1"/>
            <a:r>
              <a:rPr lang="en-US" dirty="0">
                <a:solidFill>
                  <a:srgbClr val="000000"/>
                </a:solidFill>
              </a:rPr>
              <a:t>Not harmonized with clinical trial data elements</a:t>
            </a:r>
          </a:p>
          <a:p>
            <a:r>
              <a:rPr lang="en-US" dirty="0">
                <a:solidFill>
                  <a:srgbClr val="000000"/>
                </a:solidFill>
              </a:rPr>
              <a:t>Difficult to link population health and other real world data sources to research data</a:t>
            </a:r>
          </a:p>
          <a:p>
            <a:pPr lvl="1"/>
            <a:r>
              <a:rPr lang="en-US" dirty="0"/>
              <a:t>National Death Index</a:t>
            </a:r>
          </a:p>
          <a:p>
            <a:pPr lvl="1"/>
            <a:r>
              <a:rPr lang="en-US" dirty="0"/>
              <a:t>National Health Interview Survey</a:t>
            </a:r>
          </a:p>
          <a:p>
            <a:pPr lvl="1"/>
            <a:r>
              <a:rPr lang="en-US" dirty="0"/>
              <a:t>Cancer Registries, etc.</a:t>
            </a:r>
          </a:p>
          <a:p>
            <a:pPr marL="0" indent="0">
              <a:buNone/>
            </a:pPr>
            <a:endParaRPr lang="en-US" dirty="0"/>
          </a:p>
        </p:txBody>
      </p:sp>
      <p:sp>
        <p:nvSpPr>
          <p:cNvPr id="4" name="Footer Placeholder 3"/>
          <p:cNvSpPr>
            <a:spLocks noGrp="1"/>
          </p:cNvSpPr>
          <p:nvPr>
            <p:ph type="ftr" sz="quarter" idx="3"/>
          </p:nvPr>
        </p:nvSpPr>
        <p:spPr/>
        <p:txBody>
          <a:bodyPr/>
          <a:lstStyle/>
          <a:p>
            <a:pPr algn="l"/>
            <a:r>
              <a:rPr lang="en-US">
                <a:solidFill>
                  <a:schemeClr val="tx1">
                    <a:lumMod val="50000"/>
                    <a:lumOff val="50000"/>
                  </a:schemeClr>
                </a:solidFill>
              </a:rPr>
              <a:t>© 2017 The MITRE Corporation. All rights reserved. 	For internal MITRE use</a:t>
            </a:r>
            <a:endParaRPr lang="en-US" dirty="0">
              <a:solidFill>
                <a:schemeClr val="tx1">
                  <a:lumMod val="50000"/>
                  <a:lumOff val="50000"/>
                </a:schemeClr>
              </a:solidFill>
            </a:endParaRPr>
          </a:p>
        </p:txBody>
      </p:sp>
    </p:spTree>
    <p:extLst>
      <p:ext uri="{BB962C8B-B14F-4D97-AF65-F5344CB8AC3E}">
        <p14:creationId xmlns:p14="http://schemas.microsoft.com/office/powerpoint/2010/main" val="37209117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itrebriefing_2013">
  <a:themeElements>
    <a:clrScheme name="MITRE Corporate Colors">
      <a:dk1>
        <a:sysClr val="windowText" lastClr="000000"/>
      </a:dk1>
      <a:lt1>
        <a:sysClr val="window" lastClr="FFFFFF"/>
      </a:lt1>
      <a:dk2>
        <a:srgbClr val="005F9E"/>
      </a:dk2>
      <a:lt2>
        <a:srgbClr val="FFFFFF"/>
      </a:lt2>
      <a:accent1>
        <a:srgbClr val="00B3DC"/>
      </a:accent1>
      <a:accent2>
        <a:srgbClr val="F7901E"/>
      </a:accent2>
      <a:accent3>
        <a:srgbClr val="FFE23C"/>
      </a:accent3>
      <a:accent4>
        <a:srgbClr val="C1CD23"/>
      </a:accent4>
      <a:accent5>
        <a:srgbClr val="C6401D"/>
      </a:accent5>
      <a:accent6>
        <a:srgbClr val="FFFFFF"/>
      </a:accent6>
      <a:hlink>
        <a:srgbClr val="005F9E"/>
      </a:hlink>
      <a:folHlink>
        <a:srgbClr val="800080"/>
      </a:folHlink>
    </a:clrScheme>
    <a:fontScheme name="MITRE Corpor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tx1">
              <a:lumMod val="50000"/>
              <a:lumOff val="50000"/>
            </a:schemeClr>
          </a:solidFill>
        </a:ln>
      </a:spPr>
      <a:bodyPr rtlCol="0" anchor="ct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Aft>
            <a:spcPts val="600"/>
          </a:spcAft>
          <a:defRPr sz="1600">
            <a:ea typeface="Verdana" pitchFamily="34" charset="0"/>
            <a:cs typeface="Verdana"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f06a5db9-b12f-440a-895d-b76642fa446d">
      <Value>Administrative</Value>
      <Value>Templates</Value>
    </Category>
    <Archive xmlns="2dba737e-5c90-4a18-b4a3-68ef1d149a35">false</Archive>
    <CTH_x0020_Portfolio xmlns="2dba737e-5c90-4a18-b4a3-68ef1d149a35" xsi:nil="true"/>
    <Focus_x0020_Area xmlns="2dba737e-5c90-4a18-b4a3-68ef1d149a35"/>
    <Description0 xmlns="2dba737e-5c90-4a18-b4a3-68ef1d149a35">Corporate briefing template (white, with blue &amp; gold accents) with MITRE logo. Contains a copyright notice on the cover page. This is an Office 2007 template. The spacing and layout is slightly different from the mitrebriefing_2009 template, below.</Description0>
    <Events xmlns="2dba737e-5c90-4a18-b4a3-68ef1d149a35" xsi:nil="true"/>
    <Year xmlns="2dba737e-5c90-4a18-b4a3-68ef1d149a35">2016</Yea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customXsn xmlns="http://schemas.microsoft.com/office/2006/metadata/customXsn">
  <xsnLocation/>
  <cached>True</cached>
  <openByDefault>True</openByDefault>
  <xsnScope/>
</customXsn>
</file>

<file path=customXml/item4.xml><?xml version="1.0" encoding="utf-8"?>
<ct:contentTypeSchema xmlns:ct="http://schemas.microsoft.com/office/2006/metadata/contentType" xmlns:ma="http://schemas.microsoft.com/office/2006/metadata/properties/metaAttributes" ct:_="" ma:_="" ma:contentTypeName="MITRE Work" ma:contentTypeID="0x010100823A99C636F7423283FB0D200866C61300785B67539B7DFA479053E8F0853BA293" ma:contentTypeVersion="12" ma:contentTypeDescription="Materials and documents that contain MITRE authored content and other content directly attributable to MITRE and its work" ma:contentTypeScope="" ma:versionID="c51c574bffe998dcc6c893f9e227abe1">
  <xsd:schema xmlns:xsd="http://www.w3.org/2001/XMLSchema" xmlns:xs="http://www.w3.org/2001/XMLSchema" xmlns:p="http://schemas.microsoft.com/office/2006/metadata/properties" xmlns:ns2="f06a5db9-b12f-440a-895d-b76642fa446d" xmlns:ns4="2dba737e-5c90-4a18-b4a3-68ef1d149a35" targetNamespace="http://schemas.microsoft.com/office/2006/metadata/properties" ma:root="true" ma:fieldsID="fc5c6280a36e7d6cf3ccc01a1e997ff6" ns2:_="" ns4:_="">
    <xsd:import namespace="f06a5db9-b12f-440a-895d-b76642fa446d"/>
    <xsd:import namespace="2dba737e-5c90-4a18-b4a3-68ef1d149a35"/>
    <xsd:element name="properties">
      <xsd:complexType>
        <xsd:sequence>
          <xsd:element name="documentManagement">
            <xsd:complexType>
              <xsd:all>
                <xsd:element ref="ns2:Category" minOccurs="0"/>
                <xsd:element ref="ns4:CTH_x0020_Portfolio" minOccurs="0"/>
                <xsd:element ref="ns4:Focus_x0020_Area" minOccurs="0"/>
                <xsd:element ref="ns4:Archive" minOccurs="0"/>
                <xsd:element ref="ns4:Description0" minOccurs="0"/>
                <xsd:element ref="ns4:Events" minOccurs="0"/>
                <xsd:element ref="ns4:Yea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6a5db9-b12f-440a-895d-b76642fa446d" elementFormDefault="qualified">
    <xsd:import namespace="http://schemas.microsoft.com/office/2006/documentManagement/types"/>
    <xsd:import namespace="http://schemas.microsoft.com/office/infopath/2007/PartnerControls"/>
    <xsd:element name="Category" ma:index="8" nillable="true" ma:displayName="Category" ma:internalName="Category" ma:requiredMultiChoice="true">
      <xsd:complexType>
        <xsd:complexContent>
          <xsd:extension base="dms:MultiChoice">
            <xsd:sequence>
              <xsd:element name="Value" maxOccurs="unbounded" minOccurs="0" nillable="true">
                <xsd:simpleType>
                  <xsd:restriction base="dms:Choice">
                    <xsd:enumeration value="Administrative"/>
                    <xsd:enumeration value="All Hands"/>
                    <xsd:enumeration value="Article"/>
                    <xsd:enumeration value="Biography"/>
                    <xsd:enumeration value="External Briefing"/>
                    <xsd:enumeration value="Guidance Communications"/>
                    <xsd:enumeration value="Guidance Operating Norms"/>
                    <xsd:enumeration value="Health FFRDC"/>
                    <xsd:enumeration value="Health IT Training"/>
                    <xsd:enumeration value="Internal Briefing"/>
                    <xsd:enumeration value="Leadership"/>
                    <xsd:enumeration value="Materials"/>
                    <xsd:enumeration value="Newsletter"/>
                    <xsd:enumeration value="Onboarding Forms"/>
                    <xsd:enumeration value="Onboarding Process"/>
                    <xsd:enumeration value="Onboarding Reference"/>
                    <xsd:enumeration value="Paperwork Reduction Act"/>
                    <xsd:enumeration value="Re-org 2013"/>
                    <xsd:enumeration value="Recruiting"/>
                    <xsd:enumeration value="Research Summary"/>
                    <xsd:enumeration value="Sample Deliverable"/>
                    <xsd:enumeration value="Strategy"/>
                    <xsd:enumeration value="Templates"/>
                    <xsd:enumeration value="Whitepaper"/>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dba737e-5c90-4a18-b4a3-68ef1d149a35" elementFormDefault="qualified">
    <xsd:import namespace="http://schemas.microsoft.com/office/2006/documentManagement/types"/>
    <xsd:import namespace="http://schemas.microsoft.com/office/infopath/2007/PartnerControls"/>
    <xsd:element name="CTH_x0020_Portfolio" ma:index="11" nillable="true" ma:displayName="CTH Portfolio" ma:list="{22c9ec09-0e0f-4aff-806b-f060d7d14358}" ma:internalName="CTH_x0020_Portfolio" ma:showField="Title">
      <xsd:simpleType>
        <xsd:restriction base="dms:Lookup"/>
      </xsd:simpleType>
    </xsd:element>
    <xsd:element name="Focus_x0020_Area" ma:index="12" nillable="true" ma:displayName="Focus Area" ma:list="{41199f91-ddf2-4775-9fd9-27bf6a1572ac}" ma:internalName="Focus_x0020_Area" ma:showField="Area_x0020_Name">
      <xsd:complexType>
        <xsd:complexContent>
          <xsd:extension base="dms:MultiChoiceLookup">
            <xsd:sequence>
              <xsd:element name="Value" type="dms:Lookup" maxOccurs="unbounded" minOccurs="0" nillable="true"/>
            </xsd:sequence>
          </xsd:extension>
        </xsd:complexContent>
      </xsd:complexType>
    </xsd:element>
    <xsd:element name="Archive" ma:index="14" nillable="true" ma:displayName="Archive" ma:default="0" ma:internalName="Archive">
      <xsd:simpleType>
        <xsd:restriction base="dms:Boolean"/>
      </xsd:simpleType>
    </xsd:element>
    <xsd:element name="Description0" ma:index="15" nillable="true" ma:displayName="Description" ma:format="Dropdown" ma:internalName="Description0">
      <xsd:simpleType>
        <xsd:restriction base="dms:Choice">
          <xsd:enumeration value="International Clinical Analytics Summit"/>
        </xsd:restriction>
      </xsd:simpleType>
    </xsd:element>
    <xsd:element name="Events" ma:index="16" nillable="true" ma:displayName="Events" ma:format="Dropdown" ma:internalName="Events">
      <xsd:simpleType>
        <xsd:restriction base="dms:Choice">
          <xsd:enumeration value="All Hands"/>
          <xsd:enumeration value="Brown Bags"/>
        </xsd:restriction>
      </xsd:simpleType>
    </xsd:element>
    <xsd:element name="Year" ma:index="17" nillable="true" ma:displayName="Year" ma:default="2016" ma:format="Dropdown" ma:internalName="Year">
      <xsd:simpleType>
        <xsd:restriction base="dms:Choice">
          <xsd:enumeration value="2016"/>
          <xsd:enumeration value="201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10" ma:displayName="Author"/>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ma:index="9"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9009EF-0A88-4132-BE54-9FE467285147}">
  <ds:schemaRefs>
    <ds:schemaRef ds:uri="http://purl.org/dc/terms/"/>
    <ds:schemaRef ds:uri="2dba737e-5c90-4a18-b4a3-68ef1d149a35"/>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f06a5db9-b12f-440a-895d-b76642fa446d"/>
    <ds:schemaRef ds:uri="http://www.w3.org/XML/1998/namespace"/>
    <ds:schemaRef ds:uri="http://purl.org/dc/dcmitype/"/>
  </ds:schemaRefs>
</ds:datastoreItem>
</file>

<file path=customXml/itemProps2.xml><?xml version="1.0" encoding="utf-8"?>
<ds:datastoreItem xmlns:ds="http://schemas.openxmlformats.org/officeDocument/2006/customXml" ds:itemID="{C29CE652-F69C-4893-B75B-01A86FBA26FD}">
  <ds:schemaRefs>
    <ds:schemaRef ds:uri="http://schemas.microsoft.com/sharepoint/v3/contenttype/forms"/>
  </ds:schemaRefs>
</ds:datastoreItem>
</file>

<file path=customXml/itemProps3.xml><?xml version="1.0" encoding="utf-8"?>
<ds:datastoreItem xmlns:ds="http://schemas.openxmlformats.org/officeDocument/2006/customXml" ds:itemID="{B34D4CC9-9002-4069-A63E-5B3D8B945CE8}">
  <ds:schemaRefs>
    <ds:schemaRef ds:uri="http://schemas.microsoft.com/office/2006/metadata/customXsn"/>
  </ds:schemaRefs>
</ds:datastoreItem>
</file>

<file path=customXml/itemProps4.xml><?xml version="1.0" encoding="utf-8"?>
<ds:datastoreItem xmlns:ds="http://schemas.openxmlformats.org/officeDocument/2006/customXml" ds:itemID="{984FC8F6-0723-4A0D-9090-EFC7AFCC18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6a5db9-b12f-440a-895d-b76642fa446d"/>
    <ds:schemaRef ds:uri="2dba737e-5c90-4a18-b4a3-68ef1d149a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mitrebriefing_2013</Template>
  <TotalTime>18484</TotalTime>
  <Words>1457</Words>
  <Application>Microsoft Macintosh PowerPoint</Application>
  <PresentationFormat>On-screen Show (4:3)</PresentationFormat>
  <Paragraphs>209</Paragraphs>
  <Slides>16</Slides>
  <Notes>4</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mitrebriefing_2013</vt:lpstr>
      <vt:lpstr>MITRE Overview  </vt:lpstr>
      <vt:lpstr>MITRE: Established to Serve the Public Interest</vt:lpstr>
      <vt:lpstr>MITRE Manages Seven Federally Funded Research and Development Centers (FFRDCs)</vt:lpstr>
      <vt:lpstr>Our Employees</vt:lpstr>
      <vt:lpstr>PowerPoint Presentation</vt:lpstr>
      <vt:lpstr>MITRE Data Interoperability Examples</vt:lpstr>
      <vt:lpstr>MITRE’s Data Engineering Capability</vt:lpstr>
      <vt:lpstr>Bringing Data Expertise to Healthcare</vt:lpstr>
      <vt:lpstr>Oncology Data Challenges</vt:lpstr>
      <vt:lpstr>Metastatic Breast Cancer Patient</vt:lpstr>
      <vt:lpstr>Data Environment</vt:lpstr>
      <vt:lpstr>Proposal: Standardization and Capture of Oncology Treatment Data</vt:lpstr>
      <vt:lpstr>MITRE Prototypes</vt:lpstr>
      <vt:lpstr>Task 2: Conceptual Mockup</vt:lpstr>
      <vt:lpstr>Timeline</vt:lpstr>
      <vt:lpstr>SHR for Clinical Oncology Elements</vt:lpstr>
    </vt:vector>
  </TitlesOfParts>
  <Company>The MITRE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Boiney, John A.</dc:creator>
  <cp:keywords/>
  <dc:description>For internal MITRE use</dc:description>
  <cp:lastModifiedBy>Andre Quina</cp:lastModifiedBy>
  <cp:revision>219</cp:revision>
  <cp:lastPrinted>2017-04-05T14:24:21Z</cp:lastPrinted>
  <dcterms:created xsi:type="dcterms:W3CDTF">2012-12-13T18:35:51Z</dcterms:created>
  <dcterms:modified xsi:type="dcterms:W3CDTF">2017-04-05T17:33:59Z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scription0">
    <vt:lpwstr>Corporate briefing template (white, with blue &amp; gold accents) with MITRE logo. Contains a copyright notice on the cover page. This is an Office 2007 template. The spacing and layout is slightly different from the mitrebriefing_2009 template, below.</vt:lpwstr>
  </property>
  <property fmtid="{D5CDD505-2E9C-101B-9397-08002B2CF9AE}" pid="3" name="Format">
    <vt:lpwstr>PowerPoint</vt:lpwstr>
  </property>
  <property fmtid="{D5CDD505-2E9C-101B-9397-08002B2CF9AE}" pid="4" name="ContentTypeId">
    <vt:lpwstr>0x010100823A99C636F7423283FB0D200866C61300785B67539B7DFA479053E8F0853BA293</vt:lpwstr>
  </property>
  <property fmtid="{D5CDD505-2E9C-101B-9397-08002B2CF9AE}" pid="5" name="Version0">
    <vt:lpwstr>v3</vt:lpwstr>
  </property>
  <property fmtid="{D5CDD505-2E9C-101B-9397-08002B2CF9AE}" pid="6" name="Updated">
    <vt:lpwstr>2011-01-03T05:00:00+00:00</vt:lpwstr>
  </property>
  <property fmtid="{D5CDD505-2E9C-101B-9397-08002B2CF9AE}" pid="7" name="Dept/Type">
    <vt:lpwstr>CCG</vt:lpwstr>
  </property>
</Properties>
</file>